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emf" ContentType="image/x-emf"/>
  <Default Extension="rels" ContentType="application/vnd.openxmlformats-package.relationships+xml"/>
  <Default Extension="mov" ContentType="video/quicktime"/>
  <Default Extension="tif" ContentType="image/tiff"/>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1"/>
  </p:notesMasterIdLst>
  <p:sldIdLst>
    <p:sldId id="256" r:id="rId2"/>
    <p:sldId id="259" r:id="rId3"/>
    <p:sldId id="257" r:id="rId4"/>
    <p:sldId id="258" r:id="rId5"/>
    <p:sldId id="301" r:id="rId6"/>
    <p:sldId id="273" r:id="rId7"/>
    <p:sldId id="260" r:id="rId8"/>
    <p:sldId id="295" r:id="rId9"/>
    <p:sldId id="296" r:id="rId10"/>
    <p:sldId id="297" r:id="rId11"/>
    <p:sldId id="281" r:id="rId12"/>
    <p:sldId id="275" r:id="rId13"/>
    <p:sldId id="283" r:id="rId14"/>
    <p:sldId id="284" r:id="rId15"/>
    <p:sldId id="285" r:id="rId16"/>
    <p:sldId id="286" r:id="rId17"/>
    <p:sldId id="290" r:id="rId18"/>
    <p:sldId id="291" r:id="rId19"/>
    <p:sldId id="263" r:id="rId20"/>
    <p:sldId id="287" r:id="rId21"/>
    <p:sldId id="288" r:id="rId22"/>
    <p:sldId id="289" r:id="rId23"/>
    <p:sldId id="272" r:id="rId24"/>
    <p:sldId id="266" r:id="rId25"/>
    <p:sldId id="267" r:id="rId26"/>
    <p:sldId id="269" r:id="rId27"/>
    <p:sldId id="271" r:id="rId28"/>
    <p:sldId id="300" r:id="rId29"/>
    <p:sldId id="304" r:id="rId30"/>
    <p:sldId id="274" r:id="rId31"/>
    <p:sldId id="276" r:id="rId32"/>
    <p:sldId id="277" r:id="rId33"/>
    <p:sldId id="278" r:id="rId34"/>
    <p:sldId id="279" r:id="rId35"/>
    <p:sldId id="298" r:id="rId36"/>
    <p:sldId id="302" r:id="rId37"/>
    <p:sldId id="303" r:id="rId38"/>
    <p:sldId id="299" r:id="rId39"/>
    <p:sldId id="280" r:id="rId40"/>
  </p:sldIdLst>
  <p:sldSz cx="12192000" cy="6858000"/>
  <p:notesSz cx="6858000" cy="9144000"/>
  <p:defaultTextStyle>
    <a:defPPr>
      <a:defRPr lang="en-NZ"/>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4B4B4B"/>
    <a:srgbClr val="A719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94" autoAdjust="0"/>
    <p:restoredTop sz="94652" autoAdjust="0"/>
  </p:normalViewPr>
  <p:slideViewPr>
    <p:cSldViewPr snapToGrid="0">
      <p:cViewPr varScale="1">
        <p:scale>
          <a:sx n="104" d="100"/>
          <a:sy n="104" d="100"/>
        </p:scale>
        <p:origin x="232" y="54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83" d="100"/>
          <a:sy n="83" d="100"/>
        </p:scale>
        <p:origin x="3408" y="224"/>
      </p:cViewPr>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NZ"/>
          </a:p>
        </p:txBody>
      </p:sp>
      <p:sp>
        <p:nvSpPr>
          <p:cNvPr id="71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NZ"/>
          </a:p>
        </p:txBody>
      </p:sp>
      <p:sp>
        <p:nvSpPr>
          <p:cNvPr id="410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NZ" noProof="0"/>
              <a:t>Click to edit Master text styles</a:t>
            </a:r>
          </a:p>
          <a:p>
            <a:pPr lvl="1"/>
            <a:r>
              <a:rPr lang="en-NZ" noProof="0"/>
              <a:t>Second level</a:t>
            </a:r>
          </a:p>
          <a:p>
            <a:pPr lvl="2"/>
            <a:r>
              <a:rPr lang="en-NZ" noProof="0"/>
              <a:t>Third level</a:t>
            </a:r>
          </a:p>
          <a:p>
            <a:pPr lvl="3"/>
            <a:r>
              <a:rPr lang="en-NZ" noProof="0"/>
              <a:t>Fourth level</a:t>
            </a:r>
          </a:p>
          <a:p>
            <a:pPr lvl="4"/>
            <a:r>
              <a:rPr lang="en-NZ" noProof="0"/>
              <a:t>Fifth level</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NZ"/>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0F5A09D1-71D9-451A-A509-780661E70C89}" type="slidenum">
              <a:rPr lang="en-NZ"/>
              <a:pPr>
                <a:defRPr/>
              </a:pPr>
              <a:t>‹#›</a:t>
            </a:fld>
            <a:endParaRPr lang="en-NZ"/>
          </a:p>
        </p:txBody>
      </p:sp>
    </p:spTree>
    <p:extLst>
      <p:ext uri="{BB962C8B-B14F-4D97-AF65-F5344CB8AC3E}">
        <p14:creationId xmlns:p14="http://schemas.microsoft.com/office/powerpoint/2010/main" val="11966174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 Id="rId3" Type="http://schemas.openxmlformats.org/officeDocument/2006/relationships/image" Target="../media/image8.jpeg"/></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6538926-5B9B-4F9D-BB24-56D3B71A8215}" type="slidenum">
              <a:rPr lang="en-NZ"/>
              <a:pPr eaLnBrk="1" hangingPunct="1"/>
              <a:t>1</a:t>
            </a:fld>
            <a:endParaRPr lang="en-NZ"/>
          </a:p>
        </p:txBody>
      </p:sp>
      <p:sp>
        <p:nvSpPr>
          <p:cNvPr id="5123" name="Rectangle 2"/>
          <p:cNvSpPr>
            <a:spLocks noGrp="1" noRot="1" noChangeAspect="1" noChangeArrowheads="1" noTextEdit="1"/>
          </p:cNvSpPr>
          <p:nvPr>
            <p:ph type="sldImg"/>
          </p:nvPr>
        </p:nvSpPr>
        <p:spPr>
          <a:xfrm>
            <a:off x="381000" y="685800"/>
            <a:ext cx="6096000" cy="3429000"/>
          </a:xfrm>
          <a:ln/>
        </p:spPr>
      </p:sp>
      <p:sp>
        <p:nvSpPr>
          <p:cNvPr id="5124"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x-none"/>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fld id="{B67BD4D2-161C-CE4C-BF05-92EBE4EC9123}" type="slidenum">
              <a:rPr lang="en-NZ" altLang="en-US" b="0"/>
              <a:pPr/>
              <a:t>10</a:t>
            </a:fld>
            <a:endParaRPr lang="en-NZ" altLang="en-US" b="0"/>
          </a:p>
        </p:txBody>
      </p:sp>
    </p:spTree>
    <p:extLst>
      <p:ext uri="{BB962C8B-B14F-4D97-AF65-F5344CB8AC3E}">
        <p14:creationId xmlns:p14="http://schemas.microsoft.com/office/powerpoint/2010/main" val="1320916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Variation in behavior from S to N.</a:t>
            </a:r>
          </a:p>
          <a:p>
            <a:r>
              <a:rPr lang="en-US" dirty="0" smtClean="0"/>
              <a:t>S:  Deeper events with longer durations that occur less frequently.</a:t>
            </a:r>
          </a:p>
          <a:p>
            <a:r>
              <a:rPr lang="en-US" dirty="0" smtClean="0"/>
              <a:t>N:  Shallower events with shorter durations that occur more frequently.</a:t>
            </a:r>
          </a:p>
          <a:p>
            <a:r>
              <a:rPr lang="en-US" dirty="0" smtClean="0"/>
              <a:t>Focus today is on shallower events:  NZ is somewhat unique because we have some of the best-observed SSEs in the world.</a:t>
            </a:r>
          </a:p>
          <a:p>
            <a:r>
              <a:rPr lang="en-US" dirty="0" smtClean="0"/>
              <a:t>Although the shallow SSEs are interesting, the slip distributions are often hard to constrain since much of the slip is offshore.</a:t>
            </a:r>
          </a:p>
          <a:p>
            <a:r>
              <a:rPr lang="en-US" dirty="0" smtClean="0"/>
              <a:t>Seafloor geodesy is expensive, and we don’t have offshore geodetic observations.</a:t>
            </a:r>
            <a:endParaRPr lang="en-US" dirty="0"/>
          </a:p>
        </p:txBody>
      </p:sp>
      <p:sp>
        <p:nvSpPr>
          <p:cNvPr id="4" name="Slide Number Placeholder 3"/>
          <p:cNvSpPr>
            <a:spLocks noGrp="1"/>
          </p:cNvSpPr>
          <p:nvPr>
            <p:ph type="sldNum" sz="quarter" idx="10"/>
          </p:nvPr>
        </p:nvSpPr>
        <p:spPr/>
        <p:txBody>
          <a:bodyPr/>
          <a:lstStyle/>
          <a:p>
            <a:pPr>
              <a:defRPr/>
            </a:pPr>
            <a:fld id="{0F5A09D1-71D9-451A-A509-780661E70C89}" type="slidenum">
              <a:rPr lang="en-NZ" smtClean="0"/>
              <a:pPr>
                <a:defRPr/>
              </a:pPr>
              <a:t>28</a:t>
            </a:fld>
            <a:endParaRPr lang="en-NZ"/>
          </a:p>
        </p:txBody>
      </p:sp>
    </p:spTree>
    <p:extLst>
      <p:ext uri="{BB962C8B-B14F-4D97-AF65-F5344CB8AC3E}">
        <p14:creationId xmlns:p14="http://schemas.microsoft.com/office/powerpoint/2010/main" val="818071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Laura Wallace and I have already looked at </a:t>
            </a:r>
            <a:r>
              <a:rPr lang="en-US" baseline="0" dirty="0" smtClean="0"/>
              <a:t>the effect of material heterogeneity on SSE inversions. In a paper last year, Laura and I showed that when we included material heterogeneities from the New Zealand-wide velocity models, we typically required about 20% less slip compared to homogeneous models, as was the case for the 2010 Manawatu SSE. In the case of shallower events, however, the heterogeneous models could predict significantly greater amounts of slip, as was the case for the 2013 Hawkes Bay SSE. Although the heterogeneous model predicted significantly larger amounts of slip, it was not well constrained due to the lack of offshore observations. Fortunately, the addition of APG data can help to address that issue.</a:t>
            </a:r>
            <a:endParaRPr lang="en-US" dirty="0"/>
          </a:p>
        </p:txBody>
      </p:sp>
      <p:sp>
        <p:nvSpPr>
          <p:cNvPr id="4" name="Slide Number Placeholder 3"/>
          <p:cNvSpPr>
            <a:spLocks noGrp="1"/>
          </p:cNvSpPr>
          <p:nvPr>
            <p:ph type="sldNum" sz="quarter" idx="10"/>
          </p:nvPr>
        </p:nvSpPr>
        <p:spPr/>
        <p:txBody>
          <a:bodyPr/>
          <a:lstStyle/>
          <a:p>
            <a:pPr>
              <a:defRPr/>
            </a:pPr>
            <a:fld id="{0F5A09D1-71D9-451A-A509-780661E70C89}" type="slidenum">
              <a:rPr lang="en-NZ" smtClean="0"/>
              <a:pPr>
                <a:defRPr/>
              </a:pPr>
              <a:t>37</a:t>
            </a:fld>
            <a:endParaRPr lang="en-NZ"/>
          </a:p>
        </p:txBody>
      </p:sp>
    </p:spTree>
    <p:extLst>
      <p:ext uri="{BB962C8B-B14F-4D97-AF65-F5344CB8AC3E}">
        <p14:creationId xmlns:p14="http://schemas.microsoft.com/office/powerpoint/2010/main" val="2010608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F5A09D1-71D9-451A-A509-780661E70C89}" type="slidenum">
              <a:rPr lang="en-NZ" smtClean="0"/>
              <a:pPr>
                <a:defRPr/>
              </a:pPr>
              <a:t>2</a:t>
            </a:fld>
            <a:endParaRPr lang="en-NZ"/>
          </a:p>
        </p:txBody>
      </p:sp>
    </p:spTree>
    <p:extLst>
      <p:ext uri="{BB962C8B-B14F-4D97-AF65-F5344CB8AC3E}">
        <p14:creationId xmlns:p14="http://schemas.microsoft.com/office/powerpoint/2010/main" val="121801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200" eaLnBrk="1" fontAlgn="auto" hangingPunct="1">
              <a:spcBef>
                <a:spcPts val="0"/>
              </a:spcBef>
              <a:spcAft>
                <a:spcPts val="0"/>
              </a:spcAft>
              <a:defRPr/>
            </a:pPr>
            <a:r>
              <a:rPr lang="en-US" b="1" u="sng" dirty="0"/>
              <a:t>“Deaths”</a:t>
            </a:r>
          </a:p>
          <a:p>
            <a:pPr defTabSz="457200" eaLnBrk="1" fontAlgn="auto" hangingPunct="1">
              <a:spcBef>
                <a:spcPts val="0"/>
              </a:spcBef>
              <a:spcAft>
                <a:spcPts val="0"/>
              </a:spcAft>
              <a:defRPr/>
            </a:pPr>
            <a:r>
              <a:rPr lang="en-US" dirty="0"/>
              <a:t>Only 1 building collapse (the fatality). Historic Elms Farm homestead near </a:t>
            </a:r>
            <a:r>
              <a:rPr lang="en-US" dirty="0" err="1"/>
              <a:t>Kaikoura</a:t>
            </a:r>
            <a:r>
              <a:rPr lang="en-US" dirty="0"/>
              <a:t> collapsed. Two people rescued from the rubble, including the victim's 100-year-old mother.</a:t>
            </a:r>
          </a:p>
          <a:p>
            <a:pPr lvl="2" defTabSz="457200" eaLnBrk="1" fontAlgn="auto" hangingPunct="1">
              <a:spcBef>
                <a:spcPts val="0"/>
              </a:spcBef>
              <a:spcAft>
                <a:spcPts val="0"/>
              </a:spcAft>
              <a:defRPr/>
            </a:pPr>
            <a:r>
              <a:rPr lang="en-US" b="1" dirty="0"/>
              <a:t>Low body count</a:t>
            </a:r>
            <a:r>
              <a:rPr lang="en-US" dirty="0"/>
              <a:t>: attributable to:</a:t>
            </a:r>
            <a:br>
              <a:rPr lang="en-US" dirty="0"/>
            </a:br>
            <a:r>
              <a:rPr lang="en-US" dirty="0"/>
              <a:t>Time of day</a:t>
            </a:r>
          </a:p>
          <a:p>
            <a:pPr lvl="2" defTabSz="457200" eaLnBrk="1" fontAlgn="auto" hangingPunct="1">
              <a:spcBef>
                <a:spcPts val="0"/>
              </a:spcBef>
              <a:spcAft>
                <a:spcPts val="0"/>
              </a:spcAft>
              <a:defRPr/>
            </a:pPr>
            <a:r>
              <a:rPr lang="en-US" dirty="0"/>
              <a:t>Remote location</a:t>
            </a:r>
          </a:p>
          <a:p>
            <a:pPr defTabSz="457200" eaLnBrk="1" fontAlgn="auto" hangingPunct="1">
              <a:spcBef>
                <a:spcPts val="0"/>
              </a:spcBef>
              <a:spcAft>
                <a:spcPts val="0"/>
              </a:spcAft>
              <a:defRPr/>
            </a:pPr>
            <a:endParaRPr lang="en-US" b="1" u="sng" dirty="0"/>
          </a:p>
          <a:p>
            <a:pPr defTabSz="457200" eaLnBrk="1" fontAlgn="auto" hangingPunct="1">
              <a:spcBef>
                <a:spcPts val="0"/>
              </a:spcBef>
              <a:spcAft>
                <a:spcPts val="0"/>
              </a:spcAft>
              <a:defRPr/>
            </a:pPr>
            <a:r>
              <a:rPr lang="en-US" b="1" u="sng" dirty="0"/>
              <a:t>Mw 7.8</a:t>
            </a:r>
            <a:endParaRPr lang="en-US" b="1" dirty="0"/>
          </a:p>
          <a:p>
            <a:pPr defTabSz="457200" eaLnBrk="1" fontAlgn="auto" hangingPunct="1">
              <a:spcBef>
                <a:spcPts val="0"/>
              </a:spcBef>
              <a:spcAft>
                <a:spcPts val="0"/>
              </a:spcAft>
              <a:defRPr/>
            </a:pPr>
            <a:r>
              <a:rPr lang="en-US" dirty="0"/>
              <a:t>largest since </a:t>
            </a:r>
            <a:r>
              <a:rPr lang="en-US" b="1" dirty="0"/>
              <a:t>2009 Mw 7.8 Dusky Sound EQ</a:t>
            </a:r>
            <a:endParaRPr lang="en-US" dirty="0"/>
          </a:p>
          <a:p>
            <a:pPr defTabSz="457200" eaLnBrk="1" fontAlgn="auto" hangingPunct="1">
              <a:spcBef>
                <a:spcPts val="0"/>
              </a:spcBef>
              <a:spcAft>
                <a:spcPts val="0"/>
              </a:spcAft>
              <a:defRPr/>
            </a:pPr>
            <a:r>
              <a:rPr lang="en-US" dirty="0"/>
              <a:t>3 years after </a:t>
            </a:r>
            <a:r>
              <a:rPr lang="en-US" b="1" dirty="0"/>
              <a:t>Mw 6.6 Cook Strait and </a:t>
            </a:r>
            <a:r>
              <a:rPr lang="en-US" b="1" dirty="0" err="1"/>
              <a:t>Grassmere</a:t>
            </a:r>
            <a:r>
              <a:rPr lang="en-US" b="1" dirty="0"/>
              <a:t> </a:t>
            </a:r>
            <a:r>
              <a:rPr lang="en-US" b="1" dirty="0" smtClean="0"/>
              <a:t>EQs</a:t>
            </a:r>
            <a:endParaRPr lang="en-US" b="1" dirty="0"/>
          </a:p>
        </p:txBody>
      </p:sp>
      <p:sp>
        <p:nvSpPr>
          <p:cNvPr id="4" name="Slide Number Placeholder 3"/>
          <p:cNvSpPr>
            <a:spLocks noGrp="1"/>
          </p:cNvSpPr>
          <p:nvPr>
            <p:ph type="sldNum" sz="quarter" idx="10"/>
          </p:nvPr>
        </p:nvSpPr>
        <p:spPr/>
        <p:txBody>
          <a:bodyPr/>
          <a:lstStyle/>
          <a:p>
            <a:pPr>
              <a:defRPr/>
            </a:pPr>
            <a:fld id="{0F5A09D1-71D9-451A-A509-780661E70C89}" type="slidenum">
              <a:rPr lang="en-NZ" smtClean="0"/>
              <a:pPr>
                <a:defRPr/>
              </a:pPr>
              <a:t>3</a:t>
            </a:fld>
            <a:endParaRPr lang="en-NZ"/>
          </a:p>
        </p:txBody>
      </p:sp>
    </p:spTree>
    <p:extLst>
      <p:ext uri="{BB962C8B-B14F-4D97-AF65-F5344CB8AC3E}">
        <p14:creationId xmlns:p14="http://schemas.microsoft.com/office/powerpoint/2010/main" val="417953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Where was the earthquake? Due to the motion between the Pacific and Australian plates, there is about 4 cm of displacement pumped into New Zealand each year.  Over time, this displacement is largely accommodated by movement on the four main plate boundary elements shown. The </a:t>
            </a:r>
            <a:r>
              <a:rPr lang="en-US" altLang="en-US" dirty="0" err="1"/>
              <a:t>Kaikoura</a:t>
            </a:r>
            <a:r>
              <a:rPr lang="en-US" altLang="en-US" dirty="0"/>
              <a:t> Earthquake occurred right at the intersection of several of these. Is it any wonder the earthquake was so complex.</a:t>
            </a:r>
          </a:p>
          <a:p>
            <a:r>
              <a:rPr lang="en-NZ" altLang="en-US" dirty="0">
                <a:ea typeface="ＭＳ Ｐゴシック" charset="-128"/>
              </a:rPr>
              <a:t>The 14 Nov event ruptured several faults that expand into two different tectonic domains: </a:t>
            </a:r>
          </a:p>
          <a:p>
            <a:r>
              <a:rPr lang="en-NZ" altLang="en-US" dirty="0">
                <a:ea typeface="ＭＳ Ｐゴシック" charset="-128"/>
              </a:rPr>
              <a:t>the strike-slip Marlborough fault system and the </a:t>
            </a:r>
            <a:r>
              <a:rPr lang="en-NZ" altLang="en-US" dirty="0" err="1">
                <a:ea typeface="ＭＳ Ｐゴシック" charset="-128"/>
              </a:rPr>
              <a:t>contractional</a:t>
            </a:r>
            <a:r>
              <a:rPr lang="en-NZ" altLang="en-US" dirty="0">
                <a:ea typeface="ＭＳ Ｐゴシック" charset="-128"/>
              </a:rPr>
              <a:t> North Canterbury Fault Zone</a:t>
            </a:r>
          </a:p>
          <a:p>
            <a:endParaRPr lang="en-US" altLang="en-US" dirty="0"/>
          </a:p>
          <a:p>
            <a:endParaRPr lang="en-US" dirty="0"/>
          </a:p>
        </p:txBody>
      </p:sp>
      <p:sp>
        <p:nvSpPr>
          <p:cNvPr id="4" name="Slide Number Placeholder 3"/>
          <p:cNvSpPr>
            <a:spLocks noGrp="1"/>
          </p:cNvSpPr>
          <p:nvPr>
            <p:ph type="sldNum" sz="quarter" idx="10"/>
          </p:nvPr>
        </p:nvSpPr>
        <p:spPr/>
        <p:txBody>
          <a:bodyPr/>
          <a:lstStyle/>
          <a:p>
            <a:pPr>
              <a:defRPr/>
            </a:pPr>
            <a:fld id="{0F5A09D1-71D9-451A-A509-780661E70C89}" type="slidenum">
              <a:rPr lang="en-NZ" smtClean="0"/>
              <a:pPr>
                <a:defRPr/>
              </a:pPr>
              <a:t>4</a:t>
            </a:fld>
            <a:endParaRPr lang="en-NZ"/>
          </a:p>
        </p:txBody>
      </p:sp>
    </p:spTree>
    <p:extLst>
      <p:ext uri="{BB962C8B-B14F-4D97-AF65-F5344CB8AC3E}">
        <p14:creationId xmlns:p14="http://schemas.microsoft.com/office/powerpoint/2010/main" val="710443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F5A09D1-71D9-451A-A509-780661E70C89}" type="slidenum">
              <a:rPr lang="en-NZ" smtClean="0"/>
              <a:pPr>
                <a:defRPr/>
              </a:pPr>
              <a:t>5</a:t>
            </a:fld>
            <a:endParaRPr lang="en-NZ"/>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776" y="1170159"/>
            <a:ext cx="2610873" cy="1741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709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Peak Ground Acceleration (PGA) is one of the measures used to characterize the strength of ground shaking. The graph to the right shows that Wellington experienced stronger shaking than Christchurch, while areas such as </a:t>
            </a:r>
            <a:r>
              <a:rPr lang="en-US" altLang="en-US" dirty="0" err="1"/>
              <a:t>Waiau</a:t>
            </a:r>
            <a:r>
              <a:rPr lang="en-US" altLang="en-US" dirty="0"/>
              <a:t> (WTMC), </a:t>
            </a:r>
            <a:r>
              <a:rPr lang="en-US" altLang="en-US" dirty="0" err="1"/>
              <a:t>Kekerengu</a:t>
            </a:r>
            <a:r>
              <a:rPr lang="en-US" altLang="en-US" dirty="0"/>
              <a:t> (KEKS) and Ward (WDFS) experienced the most. The unit of measure used in the right-hand plot is “g” which is the acceleration due to gravity</a:t>
            </a:r>
            <a:r>
              <a:rPr lang="en-US" altLang="en-US" dirty="0" smtClean="0"/>
              <a:t>.</a:t>
            </a:r>
            <a:endParaRPr lang="en-US" altLang="en-US" dirty="0"/>
          </a:p>
        </p:txBody>
      </p:sp>
      <p:sp>
        <p:nvSpPr>
          <p:cNvPr id="4" name="Slide Number Placeholder 3"/>
          <p:cNvSpPr>
            <a:spLocks noGrp="1"/>
          </p:cNvSpPr>
          <p:nvPr>
            <p:ph type="sldNum" sz="quarter" idx="10"/>
          </p:nvPr>
        </p:nvSpPr>
        <p:spPr/>
        <p:txBody>
          <a:bodyPr/>
          <a:lstStyle/>
          <a:p>
            <a:pPr>
              <a:defRPr/>
            </a:pPr>
            <a:fld id="{0F5A09D1-71D9-451A-A509-780661E70C89}" type="slidenum">
              <a:rPr lang="en-NZ" smtClean="0"/>
              <a:pPr>
                <a:defRPr/>
              </a:pPr>
              <a:t>6</a:t>
            </a:fld>
            <a:endParaRPr lang="en-NZ"/>
          </a:p>
        </p:txBody>
      </p:sp>
    </p:spTree>
    <p:extLst>
      <p:ext uri="{BB962C8B-B14F-4D97-AF65-F5344CB8AC3E}">
        <p14:creationId xmlns:p14="http://schemas.microsoft.com/office/powerpoint/2010/main" val="1065570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F5A09D1-71D9-451A-A509-780661E70C89}" type="slidenum">
              <a:rPr lang="en-NZ" smtClean="0"/>
              <a:pPr>
                <a:defRPr/>
              </a:pPr>
              <a:t>7</a:t>
            </a:fld>
            <a:endParaRPr lang="en-NZ"/>
          </a:p>
        </p:txBody>
      </p:sp>
    </p:spTree>
    <p:extLst>
      <p:ext uri="{BB962C8B-B14F-4D97-AF65-F5344CB8AC3E}">
        <p14:creationId xmlns:p14="http://schemas.microsoft.com/office/powerpoint/2010/main" val="1691760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There were a lot of aftershocks</a:t>
            </a:r>
          </a:p>
          <a:p>
            <a:r>
              <a:rPr lang="en-US" altLang="en-US" dirty="0"/>
              <a:t>NE-SW concentration along </a:t>
            </a:r>
            <a:r>
              <a:rPr lang="en-US" altLang="en-US" dirty="0" err="1"/>
              <a:t>Hundalee</a:t>
            </a:r>
            <a:r>
              <a:rPr lang="en-US" altLang="en-US" dirty="0"/>
              <a:t> fault and extending ~80 km offshore</a:t>
            </a:r>
          </a:p>
          <a:p>
            <a:endParaRPr lang="en-US" altLang="en-US" dirty="0"/>
          </a:p>
          <a:p>
            <a:r>
              <a:rPr lang="en-US" altLang="en-US" dirty="0"/>
              <a:t>Diffuse swath over </a:t>
            </a:r>
            <a:r>
              <a:rPr lang="en-US" altLang="en-US" dirty="0" err="1"/>
              <a:t>Srn</a:t>
            </a:r>
            <a:r>
              <a:rPr lang="en-US" altLang="en-US" dirty="0"/>
              <a:t> </a:t>
            </a:r>
            <a:r>
              <a:rPr lang="en-US" altLang="en-US" dirty="0" err="1"/>
              <a:t>Marlb</a:t>
            </a:r>
            <a:r>
              <a:rPr lang="en-US" altLang="en-US" dirty="0"/>
              <a:t>, including Jordan-</a:t>
            </a:r>
            <a:r>
              <a:rPr lang="en-US" altLang="en-US" dirty="0" err="1"/>
              <a:t>Kek</a:t>
            </a:r>
            <a:r>
              <a:rPr lang="en-US" altLang="en-US" dirty="0"/>
              <a:t> trend</a:t>
            </a:r>
          </a:p>
          <a:p>
            <a:endParaRPr lang="en-US" altLang="en-US" dirty="0"/>
          </a:p>
          <a:p>
            <a:r>
              <a:rPr lang="en-US" altLang="en-US" dirty="0"/>
              <a:t>Large northern cluster off Cape Campbell and along along 2013 trend NE from Lake </a:t>
            </a:r>
            <a:r>
              <a:rPr lang="en-US" altLang="en-US" dirty="0" err="1"/>
              <a:t>Grassmere</a:t>
            </a:r>
            <a:r>
              <a:rPr lang="en-US" altLang="en-US" dirty="0"/>
              <a:t> </a:t>
            </a:r>
          </a:p>
          <a:p>
            <a:endParaRPr lang="en-US" altLang="en-US" dirty="0">
              <a:solidFill>
                <a:schemeClr val="tx2"/>
              </a:solidFill>
            </a:endParaRPr>
          </a:p>
          <a:p>
            <a:r>
              <a:rPr lang="en-US" altLang="en-US" dirty="0">
                <a:solidFill>
                  <a:schemeClr val="tx2"/>
                </a:solidFill>
              </a:rPr>
              <a:t>Source mechanism of </a:t>
            </a:r>
            <a:r>
              <a:rPr lang="en-US" altLang="en-US" dirty="0" err="1">
                <a:solidFill>
                  <a:schemeClr val="tx2"/>
                </a:solidFill>
              </a:rPr>
              <a:t>mainshock</a:t>
            </a:r>
            <a:r>
              <a:rPr lang="en-US" altLang="en-US" dirty="0">
                <a:solidFill>
                  <a:schemeClr val="tx2"/>
                </a:solidFill>
              </a:rPr>
              <a:t>: </a:t>
            </a:r>
          </a:p>
          <a:p>
            <a:r>
              <a:rPr lang="en-US" altLang="en-US" dirty="0">
                <a:solidFill>
                  <a:schemeClr val="tx2"/>
                </a:solidFill>
              </a:rPr>
              <a:t>~38° NW-dipping reverse-slip nodal plane</a:t>
            </a:r>
          </a:p>
          <a:p>
            <a:endParaRPr lang="en-US" altLang="en-US" dirty="0">
              <a:solidFill>
                <a:schemeClr val="tx2"/>
              </a:solidFill>
            </a:endParaRPr>
          </a:p>
          <a:p>
            <a:r>
              <a:rPr lang="en-US" altLang="en-US" dirty="0">
                <a:solidFill>
                  <a:schemeClr val="tx2"/>
                </a:solidFill>
              </a:rPr>
              <a:t>4 aftershocks of M</a:t>
            </a:r>
            <a:r>
              <a:rPr lang="en-US" altLang="en-US" baseline="-25000" dirty="0">
                <a:solidFill>
                  <a:schemeClr val="tx2"/>
                </a:solidFill>
              </a:rPr>
              <a:t>w</a:t>
            </a:r>
            <a:r>
              <a:rPr lang="en-US" altLang="en-US" dirty="0">
                <a:solidFill>
                  <a:schemeClr val="tx2"/>
                </a:solidFill>
              </a:rPr>
              <a:t> 6.0-6.5 in first 14 </a:t>
            </a:r>
            <a:r>
              <a:rPr lang="en-US" altLang="en-US" dirty="0" err="1">
                <a:solidFill>
                  <a:schemeClr val="tx2"/>
                </a:solidFill>
              </a:rPr>
              <a:t>hrs</a:t>
            </a:r>
            <a:r>
              <a:rPr lang="en-US" altLang="en-US" dirty="0">
                <a:solidFill>
                  <a:schemeClr val="tx2"/>
                </a:solidFill>
              </a:rPr>
              <a:t> post EQ (blue symbols)</a:t>
            </a:r>
          </a:p>
          <a:p>
            <a:endParaRPr lang="en-US" altLang="en-US" dirty="0">
              <a:solidFill>
                <a:schemeClr val="tx2"/>
              </a:solidFill>
            </a:endParaRPr>
          </a:p>
          <a:p>
            <a:r>
              <a:rPr lang="en-US" altLang="en-US" dirty="0">
                <a:solidFill>
                  <a:schemeClr val="tx2"/>
                </a:solidFill>
              </a:rPr>
              <a:t>Aftershock focal mechanisms a mixture of reverse and </a:t>
            </a:r>
            <a:r>
              <a:rPr lang="en-US" altLang="en-US" dirty="0" smtClean="0">
                <a:solidFill>
                  <a:schemeClr val="tx2"/>
                </a:solidFill>
              </a:rPr>
              <a:t>strike-slip</a:t>
            </a:r>
            <a:endParaRPr lang="en-US" altLang="en-US" dirty="0">
              <a:solidFill>
                <a:schemeClr val="tx2"/>
              </a:solidFill>
            </a:endParaRPr>
          </a:p>
        </p:txBody>
      </p:sp>
      <p:sp>
        <p:nvSpPr>
          <p:cNvPr id="3072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US" altLang="en-US" b="0"/>
              <a:t>Earthquake strengthening Seminar 4 - Technical and Professional Input</a:t>
            </a:r>
          </a:p>
        </p:txBody>
      </p:sp>
      <p:sp>
        <p:nvSpPr>
          <p:cNvPr id="3072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1C188B67-5E6D-C74A-82E9-899804062375}" type="slidenum">
              <a:rPr lang="en-US" altLang="en-US">
                <a:latin typeface="Calibri" charset="0"/>
                <a:ea typeface="ＭＳ Ｐゴシック" charset="-128"/>
              </a:rPr>
              <a:pPr>
                <a:spcBef>
                  <a:spcPct val="0"/>
                </a:spcBef>
              </a:pPr>
              <a:t>8</a:t>
            </a:fld>
            <a:endParaRPr lang="en-US" altLang="en-US">
              <a:latin typeface="Calibri" charset="0"/>
              <a:ea typeface="ＭＳ Ｐゴシック" charset="-128"/>
            </a:endParaRPr>
          </a:p>
        </p:txBody>
      </p:sp>
    </p:spTree>
    <p:extLst>
      <p:ext uri="{BB962C8B-B14F-4D97-AF65-F5344CB8AC3E}">
        <p14:creationId xmlns:p14="http://schemas.microsoft.com/office/powerpoint/2010/main" val="1617140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NZ" altLang="en-US"/>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fld id="{B948EF4A-3B33-374B-90A4-178F3296232A}" type="slidenum">
              <a:rPr lang="en-AU" altLang="en-US" b="0"/>
              <a:pPr/>
              <a:t>9</a:t>
            </a:fld>
            <a:endParaRPr lang="en-AU" altLang="en-US" b="0"/>
          </a:p>
        </p:txBody>
      </p:sp>
    </p:spTree>
    <p:extLst>
      <p:ext uri="{BB962C8B-B14F-4D97-AF65-F5344CB8AC3E}">
        <p14:creationId xmlns:p14="http://schemas.microsoft.com/office/powerpoint/2010/main" val="132681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84839"/>
            <a:ext cx="12195051" cy="2164622"/>
          </a:xfrm>
          <a:prstGeom prst="rect">
            <a:avLst/>
          </a:prstGeom>
        </p:spPr>
      </p:pic>
      <p:grpSp>
        <p:nvGrpSpPr>
          <p:cNvPr id="2" name="Group 1"/>
          <p:cNvGrpSpPr/>
          <p:nvPr userDrawn="1"/>
        </p:nvGrpSpPr>
        <p:grpSpPr>
          <a:xfrm>
            <a:off x="0" y="0"/>
            <a:ext cx="12192000" cy="6858000"/>
            <a:chOff x="0" y="0"/>
            <a:chExt cx="12192000" cy="6858000"/>
          </a:xfrm>
        </p:grpSpPr>
        <p:grpSp>
          <p:nvGrpSpPr>
            <p:cNvPr id="6" name="Group 10"/>
            <p:cNvGrpSpPr>
              <a:grpSpLocks/>
            </p:cNvGrpSpPr>
            <p:nvPr userDrawn="1"/>
          </p:nvGrpSpPr>
          <p:grpSpPr bwMode="auto">
            <a:xfrm>
              <a:off x="0" y="0"/>
              <a:ext cx="12192000" cy="6858000"/>
              <a:chOff x="0" y="0"/>
              <a:chExt cx="5760" cy="4320"/>
            </a:xfrm>
          </p:grpSpPr>
          <p:sp>
            <p:nvSpPr>
              <p:cNvPr id="8" name="Rectangle 11"/>
              <p:cNvSpPr>
                <a:spLocks noChangeArrowheads="1"/>
              </p:cNvSpPr>
              <p:nvPr/>
            </p:nvSpPr>
            <p:spPr bwMode="auto">
              <a:xfrm>
                <a:off x="0" y="0"/>
                <a:ext cx="5760" cy="17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Rectangle 12"/>
              <p:cNvSpPr>
                <a:spLocks noChangeArrowheads="1"/>
              </p:cNvSpPr>
              <p:nvPr userDrawn="1"/>
            </p:nvSpPr>
            <p:spPr bwMode="auto">
              <a:xfrm>
                <a:off x="0" y="3116"/>
                <a:ext cx="5760" cy="120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15" name="Picture 2" descr="I:\Graphics Team\reference\Logos\GNS Science LOGOs\GNS Science\For Screen\GNS_logo_RGB.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443181" y="4645736"/>
              <a:ext cx="1159313" cy="1908699"/>
            </a:xfrm>
            <a:prstGeom prst="rect">
              <a:avLst/>
            </a:prstGeom>
            <a:noFill/>
            <a:extLst>
              <a:ext uri="{909E8E84-426E-40DD-AFC4-6F175D3DCCD1}">
                <a14:hiddenFill xmlns:a14="http://schemas.microsoft.com/office/drawing/2010/main">
                  <a:solidFill>
                    <a:srgbClr val="FFFFFF"/>
                  </a:solidFill>
                </a14:hiddenFill>
              </a:ext>
            </a:extLst>
          </p:spPr>
        </p:pic>
      </p:grpSp>
      <p:sp>
        <p:nvSpPr>
          <p:cNvPr id="5123" name="Rectangle 3"/>
          <p:cNvSpPr>
            <a:spLocks noGrp="1" noChangeArrowheads="1"/>
          </p:cNvSpPr>
          <p:nvPr userDrawn="1">
            <p:ph type="ctrTitle"/>
          </p:nvPr>
        </p:nvSpPr>
        <p:spPr>
          <a:xfrm>
            <a:off x="336551" y="1166817"/>
            <a:ext cx="10363200" cy="1470025"/>
          </a:xfrm>
        </p:spPr>
        <p:txBody>
          <a:bodyPr anchor="b"/>
          <a:lstStyle>
            <a:lvl1pPr>
              <a:defRPr lang="en-NZ" sz="2800" b="1" noProof="0" dirty="0" smtClean="0">
                <a:ln>
                  <a:noFill/>
                </a:ln>
                <a:solidFill>
                  <a:srgbClr val="000000"/>
                </a:solidFill>
                <a:effectLst/>
                <a:latin typeface="+mj-lt"/>
                <a:ea typeface="+mj-ea"/>
                <a:cs typeface="+mj-cs"/>
              </a:defRPr>
            </a:lvl1pPr>
          </a:lstStyle>
          <a:p>
            <a:pPr lvl="0" algn="l" rtl="0" eaLnBrk="1" fontAlgn="base" hangingPunct="1">
              <a:spcBef>
                <a:spcPct val="0"/>
              </a:spcBef>
              <a:spcAft>
                <a:spcPct val="0"/>
              </a:spcAft>
            </a:pPr>
            <a:r>
              <a:rPr lang="en-US" noProof="0" smtClean="0"/>
              <a:t>Click to edit Master title style</a:t>
            </a:r>
            <a:endParaRPr lang="en-NZ" noProof="0" dirty="0"/>
          </a:p>
        </p:txBody>
      </p:sp>
      <p:sp>
        <p:nvSpPr>
          <p:cNvPr id="5124" name="Rectangle 4"/>
          <p:cNvSpPr>
            <a:spLocks noGrp="1" noChangeArrowheads="1"/>
          </p:cNvSpPr>
          <p:nvPr userDrawn="1">
            <p:ph type="subTitle" idx="1"/>
          </p:nvPr>
        </p:nvSpPr>
        <p:spPr>
          <a:xfrm>
            <a:off x="334436" y="5157788"/>
            <a:ext cx="9450917" cy="1295400"/>
          </a:xfrm>
        </p:spPr>
        <p:txBody>
          <a:bodyPr/>
          <a:lstStyle>
            <a:lvl1pPr marL="0" indent="0">
              <a:buFontTx/>
              <a:buNone/>
              <a:defRPr lang="en-NZ" sz="1700" b="1" noProof="0" dirty="0" smtClean="0">
                <a:solidFill>
                  <a:srgbClr val="4B4B4B"/>
                </a:solidFill>
                <a:effectLst/>
                <a:latin typeface="+mn-lt"/>
                <a:ea typeface="+mn-ea"/>
                <a:cs typeface="+mn-cs"/>
              </a:defRPr>
            </a:lvl1pPr>
          </a:lstStyle>
          <a:p>
            <a:pPr marL="0" lvl="0" indent="0" algn="l" rtl="0" eaLnBrk="1" fontAlgn="base" hangingPunct="1">
              <a:spcBef>
                <a:spcPct val="20000"/>
              </a:spcBef>
              <a:spcAft>
                <a:spcPct val="0"/>
              </a:spcAft>
              <a:buFontTx/>
              <a:buNone/>
            </a:pPr>
            <a:r>
              <a:rPr lang="en-US" noProof="0" smtClean="0"/>
              <a:t>Click to edit Master subtitle style</a:t>
            </a:r>
            <a:endParaRPr lang="en-NZ" noProof="0" dirty="0"/>
          </a:p>
        </p:txBody>
      </p:sp>
      <p:sp>
        <p:nvSpPr>
          <p:cNvPr id="10" name="Rectangle 5"/>
          <p:cNvSpPr>
            <a:spLocks noGrp="1" noChangeArrowheads="1"/>
          </p:cNvSpPr>
          <p:nvPr userDrawn="1">
            <p:ph type="dt" sz="half" idx="10"/>
          </p:nvPr>
        </p:nvSpPr>
        <p:spPr>
          <a:xfrm>
            <a:off x="334438" y="6138870"/>
            <a:ext cx="5761567" cy="287337"/>
          </a:xfrm>
        </p:spPr>
        <p:txBody>
          <a:bodyPr/>
          <a:lstStyle>
            <a:lvl1pPr>
              <a:defRPr smtClean="0">
                <a:solidFill>
                  <a:srgbClr val="4B4B4B"/>
                </a:solidFill>
              </a:defRPr>
            </a:lvl1pPr>
          </a:lstStyle>
          <a:p>
            <a:pPr>
              <a:defRPr/>
            </a:pPr>
            <a:fld id="{C7194D0B-1659-469C-82F1-D588E3AAB3D9}" type="datetime1">
              <a:rPr lang="en-NZ" smtClean="0"/>
              <a:pPr>
                <a:defRPr/>
              </a:pPr>
              <a:t>29/06/17</a:t>
            </a:fld>
            <a:endParaRPr lang="en-NZ" dirty="0"/>
          </a:p>
        </p:txBody>
      </p:sp>
      <p:sp>
        <p:nvSpPr>
          <p:cNvPr id="11" name="Rectangle 6"/>
          <p:cNvSpPr>
            <a:spLocks noGrp="1" noChangeArrowheads="1"/>
          </p:cNvSpPr>
          <p:nvPr userDrawn="1">
            <p:ph type="ftr" sz="quarter" idx="11"/>
          </p:nvPr>
        </p:nvSpPr>
        <p:spPr>
          <a:xfrm>
            <a:off x="334438" y="6453195"/>
            <a:ext cx="7691967" cy="268287"/>
          </a:xfrm>
        </p:spPr>
        <p:txBody>
          <a:bodyPr/>
          <a:lstStyle>
            <a:lvl1pPr algn="l">
              <a:defRPr smtClean="0"/>
            </a:lvl1pPr>
          </a:lstStyle>
          <a:p>
            <a:pPr>
              <a:defRPr/>
            </a:pPr>
            <a:endParaRPr lang="en-NZ" dirty="0"/>
          </a:p>
        </p:txBody>
      </p:sp>
      <p:sp>
        <p:nvSpPr>
          <p:cNvPr id="12" name="Rectangle 7"/>
          <p:cNvSpPr>
            <a:spLocks noGrp="1" noChangeArrowheads="1"/>
          </p:cNvSpPr>
          <p:nvPr userDrawn="1">
            <p:ph type="sldNum" sz="quarter" idx="12"/>
          </p:nvPr>
        </p:nvSpPr>
        <p:spPr>
          <a:extLst>
            <a:ext uri="{91240B29-F687-4F45-9708-019B960494DF}">
              <a14:hiddenLine xmlns:a14="http://schemas.microsoft.com/office/drawing/2010/main" w="9525" algn="ctr">
                <a:solidFill>
                  <a:schemeClr val="tx1"/>
                </a:solidFill>
                <a:miter lim="800000"/>
                <a:headEnd/>
                <a:tailEnd/>
              </a14:hiddenLine>
            </a:ext>
          </a:extLst>
        </p:spPr>
        <p:txBody>
          <a:bodyPr/>
          <a:lstStyle>
            <a:lvl1pPr>
              <a:defRPr smtClean="0">
                <a:solidFill>
                  <a:schemeClr val="tx1"/>
                </a:solidFill>
              </a:defRPr>
            </a:lvl1pPr>
          </a:lstStyle>
          <a:p>
            <a:pPr>
              <a:defRPr/>
            </a:pPr>
            <a:fld id="{14CA2629-4E20-4224-B692-8B562116F4B4}" type="slidenum">
              <a:rPr lang="en-NZ" smtClean="0"/>
              <a:pPr>
                <a:defRPr/>
              </a:pPr>
              <a:t>‹#›</a:t>
            </a:fld>
            <a:endParaRPr lang="en-NZ" dirty="0"/>
          </a:p>
        </p:txBody>
      </p:sp>
    </p:spTree>
    <p:extLst>
      <p:ext uri="{BB962C8B-B14F-4D97-AF65-F5344CB8AC3E}">
        <p14:creationId xmlns:p14="http://schemas.microsoft.com/office/powerpoint/2010/main" val="1926951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Vertical Text Placeholder 2"/>
          <p:cNvSpPr>
            <a:spLocks noGrp="1"/>
          </p:cNvSpPr>
          <p:nvPr>
            <p:ph type="body" orient="vert" idx="1"/>
          </p:nvPr>
        </p:nvSpPr>
        <p:spPr/>
        <p:txBody>
          <a:bodyPr vert="eaVert"/>
          <a:lstStyle>
            <a:lvl1pPr marL="342900" indent="-342900">
              <a:defRPr lang="en-US" sz="2600" b="1" dirty="0" smtClean="0">
                <a:solidFill>
                  <a:srgbClr val="4B4B4B"/>
                </a:solidFill>
                <a:effectLst/>
                <a:latin typeface="+mn-lt"/>
                <a:ea typeface="+mn-ea"/>
                <a:cs typeface="+mn-cs"/>
              </a:defRPr>
            </a:lvl1pPr>
          </a:lstStyle>
          <a:p>
            <a:pPr marL="342900" lvl="0" indent="-342900" algn="l" rtl="0" eaLnBrk="1" fontAlgn="base" hangingPunct="1">
              <a:spcBef>
                <a:spcPct val="20000"/>
              </a:spcBef>
              <a:spcAft>
                <a:spcPct val="0"/>
              </a:spcAft>
              <a:buChar char="•"/>
            </a:pPr>
            <a:r>
              <a:rPr lang="en-US" smtClean="0"/>
              <a:t>Click to edit Master text styles</a:t>
            </a:r>
          </a:p>
          <a:p>
            <a:pPr marL="342900" lvl="1" indent="-342900" algn="l" rtl="0" eaLnBrk="1" fontAlgn="base" hangingPunct="1">
              <a:spcBef>
                <a:spcPct val="20000"/>
              </a:spcBef>
              <a:spcAft>
                <a:spcPct val="0"/>
              </a:spcAft>
              <a:buChar char="•"/>
            </a:pPr>
            <a:r>
              <a:rPr lang="en-US" smtClean="0"/>
              <a:t>Second level</a:t>
            </a:r>
          </a:p>
          <a:p>
            <a:pPr marL="342900" lvl="2" indent="-342900" algn="l" rtl="0" eaLnBrk="1" fontAlgn="base" hangingPunct="1">
              <a:spcBef>
                <a:spcPct val="20000"/>
              </a:spcBef>
              <a:spcAft>
                <a:spcPct val="0"/>
              </a:spcAft>
              <a:buChar char="•"/>
            </a:pPr>
            <a:r>
              <a:rPr lang="en-US" smtClean="0"/>
              <a:t>Third level</a:t>
            </a:r>
          </a:p>
          <a:p>
            <a:pPr marL="342900" lvl="3" indent="-342900" algn="l" rtl="0" eaLnBrk="1" fontAlgn="base" hangingPunct="1">
              <a:spcBef>
                <a:spcPct val="20000"/>
              </a:spcBef>
              <a:spcAft>
                <a:spcPct val="0"/>
              </a:spcAft>
              <a:buChar char="•"/>
            </a:pPr>
            <a:r>
              <a:rPr lang="en-US" smtClean="0"/>
              <a:t>Fourth level</a:t>
            </a:r>
          </a:p>
          <a:p>
            <a:pPr marL="342900" lvl="4" indent="-342900" algn="l" rtl="0" eaLnBrk="1" fontAlgn="base" hangingPunct="1">
              <a:spcBef>
                <a:spcPct val="20000"/>
              </a:spcBef>
              <a:spcAft>
                <a:spcPct val="0"/>
              </a:spcAft>
              <a:buChar char="•"/>
            </a:pPr>
            <a:r>
              <a:rPr lang="en-US" smtClean="0"/>
              <a:t>Fifth level</a:t>
            </a:r>
            <a:endParaRPr lang="en-NZ" dirty="0"/>
          </a:p>
        </p:txBody>
      </p:sp>
      <p:sp>
        <p:nvSpPr>
          <p:cNvPr id="4" name="Rectangle 4"/>
          <p:cNvSpPr>
            <a:spLocks noGrp="1" noChangeArrowheads="1"/>
          </p:cNvSpPr>
          <p:nvPr>
            <p:ph type="dt" sz="half" idx="10"/>
          </p:nvPr>
        </p:nvSpPr>
        <p:spPr>
          <a:ln/>
        </p:spPr>
        <p:txBody>
          <a:bodyPr/>
          <a:lstStyle>
            <a:lvl1pPr>
              <a:defRPr/>
            </a:lvl1pPr>
          </a:lstStyle>
          <a:p>
            <a:pPr>
              <a:defRPr/>
            </a:pPr>
            <a:fld id="{36468564-CD44-4924-9AA4-82EAE191E93C}" type="datetime1">
              <a:rPr lang="en-NZ"/>
              <a:pPr>
                <a:defRPr/>
              </a:pPr>
              <a:t>29/06/17</a:t>
            </a:fld>
            <a:endParaRPr lang="en-NZ"/>
          </a:p>
        </p:txBody>
      </p:sp>
      <p:sp>
        <p:nvSpPr>
          <p:cNvPr id="5" name="Rectangle 5"/>
          <p:cNvSpPr>
            <a:spLocks noGrp="1" noChangeArrowheads="1"/>
          </p:cNvSpPr>
          <p:nvPr>
            <p:ph type="ftr" sz="quarter" idx="11"/>
          </p:nvPr>
        </p:nvSpPr>
        <p:spPr>
          <a:ln/>
        </p:spPr>
        <p:txBody>
          <a:bodyPr/>
          <a:lstStyle>
            <a:lvl1pPr>
              <a:defRPr/>
            </a:lvl1pPr>
          </a:lstStyle>
          <a:p>
            <a:pPr>
              <a:defRPr/>
            </a:pPr>
            <a:endParaRPr lang="en-NZ"/>
          </a:p>
        </p:txBody>
      </p:sp>
      <p:sp>
        <p:nvSpPr>
          <p:cNvPr id="6" name="Rectangle 6"/>
          <p:cNvSpPr>
            <a:spLocks noGrp="1" noChangeArrowheads="1"/>
          </p:cNvSpPr>
          <p:nvPr>
            <p:ph type="sldNum" sz="quarter" idx="12"/>
          </p:nvPr>
        </p:nvSpPr>
        <p:spPr>
          <a:ln/>
        </p:spPr>
        <p:txBody>
          <a:bodyPr/>
          <a:lstStyle>
            <a:lvl1pPr>
              <a:defRPr/>
            </a:lvl1pPr>
          </a:lstStyle>
          <a:p>
            <a:pPr>
              <a:defRPr/>
            </a:pPr>
            <a:fld id="{AE175FC3-9AA1-4086-95CD-9A025EE555C0}" type="slidenum">
              <a:rPr lang="en-NZ"/>
              <a:pPr>
                <a:defRPr/>
              </a:pPr>
              <a:t>‹#›</a:t>
            </a:fld>
            <a:endParaRPr lang="en-NZ"/>
          </a:p>
        </p:txBody>
      </p:sp>
    </p:spTree>
    <p:extLst>
      <p:ext uri="{BB962C8B-B14F-4D97-AF65-F5344CB8AC3E}">
        <p14:creationId xmlns:p14="http://schemas.microsoft.com/office/powerpoint/2010/main" val="3949885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n-US" smtClean="0"/>
              <a:t>Click to edit Master title style</a:t>
            </a:r>
            <a:endParaRPr lang="en-NZ"/>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Rectangle 4"/>
          <p:cNvSpPr>
            <a:spLocks noGrp="1" noChangeArrowheads="1"/>
          </p:cNvSpPr>
          <p:nvPr>
            <p:ph type="dt" sz="half" idx="10"/>
          </p:nvPr>
        </p:nvSpPr>
        <p:spPr>
          <a:ln/>
        </p:spPr>
        <p:txBody>
          <a:bodyPr/>
          <a:lstStyle>
            <a:lvl1pPr>
              <a:defRPr/>
            </a:lvl1pPr>
          </a:lstStyle>
          <a:p>
            <a:pPr>
              <a:defRPr/>
            </a:pPr>
            <a:fld id="{4792C5AF-26D7-4D12-B73E-380F4DC7FAE9}" type="datetime1">
              <a:rPr lang="en-NZ"/>
              <a:pPr>
                <a:defRPr/>
              </a:pPr>
              <a:t>29/06/17</a:t>
            </a:fld>
            <a:endParaRPr lang="en-NZ"/>
          </a:p>
        </p:txBody>
      </p:sp>
      <p:sp>
        <p:nvSpPr>
          <p:cNvPr id="5" name="Rectangle 5"/>
          <p:cNvSpPr>
            <a:spLocks noGrp="1" noChangeArrowheads="1"/>
          </p:cNvSpPr>
          <p:nvPr>
            <p:ph type="ftr" sz="quarter" idx="11"/>
          </p:nvPr>
        </p:nvSpPr>
        <p:spPr>
          <a:ln/>
        </p:spPr>
        <p:txBody>
          <a:bodyPr/>
          <a:lstStyle>
            <a:lvl1pPr>
              <a:defRPr/>
            </a:lvl1pPr>
          </a:lstStyle>
          <a:p>
            <a:pPr>
              <a:defRPr/>
            </a:pPr>
            <a:endParaRPr lang="en-NZ"/>
          </a:p>
        </p:txBody>
      </p:sp>
      <p:sp>
        <p:nvSpPr>
          <p:cNvPr id="6" name="Rectangle 6"/>
          <p:cNvSpPr>
            <a:spLocks noGrp="1" noChangeArrowheads="1"/>
          </p:cNvSpPr>
          <p:nvPr>
            <p:ph type="sldNum" sz="quarter" idx="12"/>
          </p:nvPr>
        </p:nvSpPr>
        <p:spPr>
          <a:ln/>
        </p:spPr>
        <p:txBody>
          <a:bodyPr/>
          <a:lstStyle>
            <a:lvl1pPr>
              <a:defRPr/>
            </a:lvl1pPr>
          </a:lstStyle>
          <a:p>
            <a:pPr>
              <a:defRPr/>
            </a:pPr>
            <a:fld id="{E2F10DE3-22F3-4374-B9B6-A1EF2E99F4AA}" type="slidenum">
              <a:rPr lang="en-NZ"/>
              <a:pPr>
                <a:defRPr/>
              </a:pPr>
              <a:t>‹#›</a:t>
            </a:fld>
            <a:endParaRPr lang="en-NZ"/>
          </a:p>
        </p:txBody>
      </p:sp>
    </p:spTree>
    <p:extLst>
      <p:ext uri="{BB962C8B-B14F-4D97-AF65-F5344CB8AC3E}">
        <p14:creationId xmlns:p14="http://schemas.microsoft.com/office/powerpoint/2010/main" val="3956664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103632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914400" y="1676400"/>
            <a:ext cx="50800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lipArt Placeholder 3"/>
          <p:cNvSpPr>
            <a:spLocks noGrp="1"/>
          </p:cNvSpPr>
          <p:nvPr>
            <p:ph type="clipArt" sz="half" idx="2"/>
          </p:nvPr>
        </p:nvSpPr>
        <p:spPr>
          <a:xfrm>
            <a:off x="6197600" y="1676400"/>
            <a:ext cx="5080000" cy="4800600"/>
          </a:xfrm>
        </p:spPr>
        <p:txBody>
          <a:bodyPr/>
          <a:lstStyle/>
          <a:p>
            <a:pPr lvl="0"/>
            <a:endParaRPr lang="en-GB" noProof="0"/>
          </a:p>
        </p:txBody>
      </p:sp>
    </p:spTree>
    <p:extLst>
      <p:ext uri="{BB962C8B-B14F-4D97-AF65-F5344CB8AC3E}">
        <p14:creationId xmlns:p14="http://schemas.microsoft.com/office/powerpoint/2010/main" val="291609696"/>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smtClean="0"/>
              <a:t>Click to edit Master title style</a:t>
            </a:r>
            <a:endParaRPr lang="en-NZ" dirty="0"/>
          </a:p>
        </p:txBody>
      </p:sp>
      <p:sp>
        <p:nvSpPr>
          <p:cNvPr id="3" name="Content Placeholder 2"/>
          <p:cNvSpPr>
            <a:spLocks noGrp="1"/>
          </p:cNvSpPr>
          <p:nvPr>
            <p:ph idx="1"/>
          </p:nvPr>
        </p:nvSpPr>
        <p:spPr/>
        <p:txBody>
          <a:bodyPr/>
          <a:lstStyle>
            <a:lvl1pPr marL="342900" indent="-342900">
              <a:defRPr lang="en-US" sz="2600" b="1" dirty="0" smtClean="0">
                <a:solidFill>
                  <a:srgbClr val="4B4B4B"/>
                </a:solidFill>
                <a:effectLst/>
                <a:latin typeface="+mn-lt"/>
                <a:ea typeface="+mn-ea"/>
                <a:cs typeface="+mn-cs"/>
              </a:defRPr>
            </a:lvl1pPr>
          </a:lstStyle>
          <a:p>
            <a:pPr marL="342900" lvl="0" indent="-342900" algn="l" rtl="0" eaLnBrk="1" fontAlgn="base" hangingPunct="1">
              <a:spcBef>
                <a:spcPct val="20000"/>
              </a:spcBef>
              <a:spcAft>
                <a:spcPct val="0"/>
              </a:spcAft>
              <a:buChar char="•"/>
            </a:pPr>
            <a:r>
              <a:rPr lang="en-US" smtClean="0"/>
              <a:t>Click to edit Master text styles</a:t>
            </a:r>
          </a:p>
          <a:p>
            <a:pPr marL="342900" lvl="1" indent="-342900" algn="l" rtl="0" eaLnBrk="1" fontAlgn="base" hangingPunct="1">
              <a:spcBef>
                <a:spcPct val="20000"/>
              </a:spcBef>
              <a:spcAft>
                <a:spcPct val="0"/>
              </a:spcAft>
              <a:buChar char="•"/>
            </a:pPr>
            <a:r>
              <a:rPr lang="en-US" smtClean="0"/>
              <a:t>Second level</a:t>
            </a:r>
          </a:p>
          <a:p>
            <a:pPr marL="342900" lvl="2" indent="-342900" algn="l" rtl="0" eaLnBrk="1" fontAlgn="base" hangingPunct="1">
              <a:spcBef>
                <a:spcPct val="20000"/>
              </a:spcBef>
              <a:spcAft>
                <a:spcPct val="0"/>
              </a:spcAft>
              <a:buChar char="•"/>
            </a:pPr>
            <a:r>
              <a:rPr lang="en-US" smtClean="0"/>
              <a:t>Third level</a:t>
            </a:r>
          </a:p>
          <a:p>
            <a:pPr marL="342900" lvl="3" indent="-342900" algn="l" rtl="0" eaLnBrk="1" fontAlgn="base" hangingPunct="1">
              <a:spcBef>
                <a:spcPct val="20000"/>
              </a:spcBef>
              <a:spcAft>
                <a:spcPct val="0"/>
              </a:spcAft>
              <a:buChar char="•"/>
            </a:pPr>
            <a:r>
              <a:rPr lang="en-US" smtClean="0"/>
              <a:t>Fourth level</a:t>
            </a:r>
          </a:p>
          <a:p>
            <a:pPr marL="342900" lvl="4" indent="-342900" algn="l" rtl="0" eaLnBrk="1" fontAlgn="base" hangingPunct="1">
              <a:spcBef>
                <a:spcPct val="20000"/>
              </a:spcBef>
              <a:spcAft>
                <a:spcPct val="0"/>
              </a:spcAft>
              <a:buChar char="•"/>
            </a:pPr>
            <a:r>
              <a:rPr lang="en-US" smtClean="0"/>
              <a:t>Fifth level</a:t>
            </a:r>
            <a:endParaRPr lang="en-NZ" dirty="0"/>
          </a:p>
        </p:txBody>
      </p:sp>
      <p:sp>
        <p:nvSpPr>
          <p:cNvPr id="4" name="Rectangle 4"/>
          <p:cNvSpPr>
            <a:spLocks noGrp="1" noChangeArrowheads="1"/>
          </p:cNvSpPr>
          <p:nvPr>
            <p:ph type="dt" sz="half" idx="10"/>
          </p:nvPr>
        </p:nvSpPr>
        <p:spPr>
          <a:ln/>
        </p:spPr>
        <p:txBody>
          <a:bodyPr/>
          <a:lstStyle>
            <a:lvl1pPr>
              <a:defRPr/>
            </a:lvl1pPr>
          </a:lstStyle>
          <a:p>
            <a:pPr>
              <a:defRPr/>
            </a:pPr>
            <a:fld id="{2ED619E7-81D7-4BDC-A433-7B362226578D}" type="datetime1">
              <a:rPr lang="en-NZ"/>
              <a:pPr>
                <a:defRPr/>
              </a:pPr>
              <a:t>29/06/17</a:t>
            </a:fld>
            <a:endParaRPr lang="en-NZ"/>
          </a:p>
        </p:txBody>
      </p:sp>
      <p:sp>
        <p:nvSpPr>
          <p:cNvPr id="5" name="Rectangle 5"/>
          <p:cNvSpPr>
            <a:spLocks noGrp="1" noChangeArrowheads="1"/>
          </p:cNvSpPr>
          <p:nvPr>
            <p:ph type="ftr" sz="quarter" idx="11"/>
          </p:nvPr>
        </p:nvSpPr>
        <p:spPr>
          <a:ln/>
        </p:spPr>
        <p:txBody>
          <a:bodyPr/>
          <a:lstStyle>
            <a:lvl1pPr>
              <a:defRPr/>
            </a:lvl1pPr>
          </a:lstStyle>
          <a:p>
            <a:pPr>
              <a:defRPr/>
            </a:pPr>
            <a:endParaRPr lang="en-NZ"/>
          </a:p>
        </p:txBody>
      </p:sp>
      <p:sp>
        <p:nvSpPr>
          <p:cNvPr id="6" name="Rectangle 6"/>
          <p:cNvSpPr>
            <a:spLocks noGrp="1" noChangeArrowheads="1"/>
          </p:cNvSpPr>
          <p:nvPr>
            <p:ph type="sldNum" sz="quarter" idx="12"/>
          </p:nvPr>
        </p:nvSpPr>
        <p:spPr>
          <a:ln/>
        </p:spPr>
        <p:txBody>
          <a:bodyPr/>
          <a:lstStyle>
            <a:lvl1pPr>
              <a:defRPr/>
            </a:lvl1pPr>
          </a:lstStyle>
          <a:p>
            <a:pPr>
              <a:defRPr/>
            </a:pPr>
            <a:fld id="{407443AD-C1EC-40B9-AE7B-263E2F6E05EB}" type="slidenum">
              <a:rPr lang="en-NZ"/>
              <a:pPr>
                <a:defRPr/>
              </a:pPr>
              <a:t>‹#›</a:t>
            </a:fld>
            <a:endParaRPr lang="en-NZ"/>
          </a:p>
        </p:txBody>
      </p:sp>
    </p:spTree>
    <p:extLst>
      <p:ext uri="{BB962C8B-B14F-4D97-AF65-F5344CB8AC3E}">
        <p14:creationId xmlns:p14="http://schemas.microsoft.com/office/powerpoint/2010/main" val="2307658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lang="en-NZ" sz="2800" b="1" dirty="0">
                <a:ln>
                  <a:noFill/>
                </a:ln>
                <a:solidFill>
                  <a:srgbClr val="000000"/>
                </a:solidFill>
                <a:effectLst/>
                <a:latin typeface="+mj-lt"/>
                <a:ea typeface="+mj-ea"/>
                <a:cs typeface="+mj-cs"/>
              </a:defRPr>
            </a:lvl1pPr>
          </a:lstStyle>
          <a:p>
            <a:pPr lvl="0" algn="l" rtl="0" eaLnBrk="1" fontAlgn="base" hangingPunct="1">
              <a:spcBef>
                <a:spcPct val="0"/>
              </a:spcBef>
              <a:spcAft>
                <a:spcPct val="0"/>
              </a:spcAft>
            </a:pPr>
            <a:r>
              <a:rPr lang="en-US" smtClean="0"/>
              <a:t>Click to edit Master title style</a:t>
            </a:r>
            <a:endParaRPr lang="en-NZ"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1E6F5089-92A9-4694-87E5-2B80BF01A913}" type="datetime1">
              <a:rPr lang="en-NZ"/>
              <a:pPr>
                <a:defRPr/>
              </a:pPr>
              <a:t>29/06/17</a:t>
            </a:fld>
            <a:endParaRPr lang="en-NZ"/>
          </a:p>
        </p:txBody>
      </p:sp>
      <p:sp>
        <p:nvSpPr>
          <p:cNvPr id="5" name="Rectangle 5"/>
          <p:cNvSpPr>
            <a:spLocks noGrp="1" noChangeArrowheads="1"/>
          </p:cNvSpPr>
          <p:nvPr>
            <p:ph type="ftr" sz="quarter" idx="11"/>
          </p:nvPr>
        </p:nvSpPr>
        <p:spPr>
          <a:ln/>
        </p:spPr>
        <p:txBody>
          <a:bodyPr/>
          <a:lstStyle>
            <a:lvl1pPr>
              <a:defRPr/>
            </a:lvl1pPr>
          </a:lstStyle>
          <a:p>
            <a:pPr>
              <a:defRPr/>
            </a:pPr>
            <a:endParaRPr lang="en-NZ"/>
          </a:p>
        </p:txBody>
      </p:sp>
      <p:sp>
        <p:nvSpPr>
          <p:cNvPr id="6" name="Rectangle 6"/>
          <p:cNvSpPr>
            <a:spLocks noGrp="1" noChangeArrowheads="1"/>
          </p:cNvSpPr>
          <p:nvPr>
            <p:ph type="sldNum" sz="quarter" idx="12"/>
          </p:nvPr>
        </p:nvSpPr>
        <p:spPr>
          <a:ln/>
        </p:spPr>
        <p:txBody>
          <a:bodyPr/>
          <a:lstStyle>
            <a:lvl1pPr>
              <a:defRPr/>
            </a:lvl1pPr>
          </a:lstStyle>
          <a:p>
            <a:pPr>
              <a:defRPr/>
            </a:pPr>
            <a:fld id="{591D10DE-807A-4971-BC34-B90E47BEBBD4}" type="slidenum">
              <a:rPr lang="en-NZ"/>
              <a:pPr>
                <a:defRPr/>
              </a:pPr>
              <a:t>‹#›</a:t>
            </a:fld>
            <a:endParaRPr lang="en-NZ"/>
          </a:p>
        </p:txBody>
      </p:sp>
    </p:spTree>
    <p:extLst>
      <p:ext uri="{BB962C8B-B14F-4D97-AF65-F5344CB8AC3E}">
        <p14:creationId xmlns:p14="http://schemas.microsoft.com/office/powerpoint/2010/main" val="1249610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smtClean="0"/>
              <a:t>Click to edit Master title style</a:t>
            </a:r>
            <a:endParaRPr lang="en-NZ" dirty="0"/>
          </a:p>
        </p:txBody>
      </p:sp>
      <p:sp>
        <p:nvSpPr>
          <p:cNvPr id="3" name="Content Placeholder 2"/>
          <p:cNvSpPr>
            <a:spLocks noGrp="1"/>
          </p:cNvSpPr>
          <p:nvPr>
            <p:ph sz="half" idx="1"/>
          </p:nvPr>
        </p:nvSpPr>
        <p:spPr>
          <a:xfrm>
            <a:off x="609600" y="1600206"/>
            <a:ext cx="5384800" cy="4525963"/>
          </a:xfrm>
        </p:spPr>
        <p:txBody>
          <a:bodyPr/>
          <a:lstStyle>
            <a:lvl1pPr marL="342900" indent="-342900">
              <a:defRPr lang="en-US" sz="2600" b="1" dirty="0" smtClean="0">
                <a:solidFill>
                  <a:srgbClr val="4B4B4B"/>
                </a:solidFill>
                <a:effectLst/>
                <a:latin typeface="+mn-lt"/>
                <a:ea typeface="+mn-ea"/>
                <a:cs typeface="+mn-cs"/>
              </a:defRPr>
            </a:lvl1pPr>
            <a:lvl2pPr>
              <a:defRPr sz="2400">
                <a:solidFill>
                  <a:srgbClr val="4B4B4B"/>
                </a:solidFill>
                <a:effectLst/>
              </a:defRPr>
            </a:lvl2pPr>
            <a:lvl3pPr>
              <a:defRPr sz="2000">
                <a:solidFill>
                  <a:srgbClr val="4B4B4B"/>
                </a:solidFill>
                <a:effectLst/>
              </a:defRPr>
            </a:lvl3pPr>
            <a:lvl4pPr>
              <a:defRPr sz="1800">
                <a:solidFill>
                  <a:srgbClr val="4B4B4B"/>
                </a:solidFill>
                <a:effectLst/>
              </a:defRPr>
            </a:lvl4pPr>
            <a:lvl5pPr>
              <a:defRPr sz="1800">
                <a:solidFill>
                  <a:srgbClr val="4B4B4B"/>
                </a:solidFill>
                <a:effectLst/>
              </a:defRPr>
            </a:lvl5pPr>
            <a:lvl6pPr>
              <a:defRPr sz="1800"/>
            </a:lvl6pPr>
            <a:lvl7pPr>
              <a:defRPr sz="1800"/>
            </a:lvl7pPr>
            <a:lvl8pPr>
              <a:defRPr sz="1800"/>
            </a:lvl8pPr>
            <a:lvl9pPr>
              <a:defRPr sz="1800"/>
            </a:lvl9pPr>
          </a:lstStyle>
          <a:p>
            <a:pPr marL="342900" lvl="0" indent="-342900" algn="l" rtl="0" eaLnBrk="1" fontAlgn="base" hangingPunct="1">
              <a:spcBef>
                <a:spcPct val="20000"/>
              </a:spcBef>
              <a:spcAft>
                <a:spcPct val="0"/>
              </a:spcAft>
              <a:buChar char="•"/>
            </a:pPr>
            <a:r>
              <a:rPr lang="en-US" smtClean="0"/>
              <a:t>Click to edit Master text styles</a:t>
            </a:r>
          </a:p>
          <a:p>
            <a:pPr marL="342900" lvl="1" indent="-342900" algn="l" rtl="0" eaLnBrk="1" fontAlgn="base" hangingPunct="1">
              <a:spcBef>
                <a:spcPct val="20000"/>
              </a:spcBef>
              <a:spcAft>
                <a:spcPct val="0"/>
              </a:spcAft>
              <a:buChar char="•"/>
            </a:pPr>
            <a:r>
              <a:rPr lang="en-US" smtClean="0"/>
              <a:t>Second level</a:t>
            </a:r>
          </a:p>
          <a:p>
            <a:pPr marL="342900" lvl="2" indent="-342900" algn="l" rtl="0" eaLnBrk="1" fontAlgn="base" hangingPunct="1">
              <a:spcBef>
                <a:spcPct val="20000"/>
              </a:spcBef>
              <a:spcAft>
                <a:spcPct val="0"/>
              </a:spcAft>
              <a:buChar char="•"/>
            </a:pPr>
            <a:r>
              <a:rPr lang="en-US" smtClean="0"/>
              <a:t>Third level</a:t>
            </a:r>
          </a:p>
          <a:p>
            <a:pPr marL="342900" lvl="3" indent="-342900" algn="l" rtl="0" eaLnBrk="1" fontAlgn="base" hangingPunct="1">
              <a:spcBef>
                <a:spcPct val="20000"/>
              </a:spcBef>
              <a:spcAft>
                <a:spcPct val="0"/>
              </a:spcAft>
              <a:buChar char="•"/>
            </a:pPr>
            <a:r>
              <a:rPr lang="en-US" smtClean="0"/>
              <a:t>Fourth level</a:t>
            </a:r>
          </a:p>
          <a:p>
            <a:pPr marL="342900" lvl="4" indent="-342900" algn="l" rtl="0" eaLnBrk="1" fontAlgn="base" hangingPunct="1">
              <a:spcBef>
                <a:spcPct val="20000"/>
              </a:spcBef>
              <a:spcAft>
                <a:spcPct val="0"/>
              </a:spcAft>
              <a:buChar char="•"/>
            </a:pPr>
            <a:r>
              <a:rPr lang="en-US" smtClean="0"/>
              <a:t>Fifth level</a:t>
            </a:r>
            <a:endParaRPr lang="en-NZ" dirty="0"/>
          </a:p>
        </p:txBody>
      </p:sp>
      <p:sp>
        <p:nvSpPr>
          <p:cNvPr id="4" name="Content Placeholder 3"/>
          <p:cNvSpPr>
            <a:spLocks noGrp="1"/>
          </p:cNvSpPr>
          <p:nvPr>
            <p:ph sz="half" idx="2"/>
          </p:nvPr>
        </p:nvSpPr>
        <p:spPr>
          <a:xfrm>
            <a:off x="6197600" y="1600206"/>
            <a:ext cx="5384800" cy="4525963"/>
          </a:xfrm>
        </p:spPr>
        <p:txBody>
          <a:bodyPr/>
          <a:lstStyle>
            <a:lvl1pPr marL="342900" indent="-342900">
              <a:defRPr lang="en-US" sz="2600" b="1" dirty="0" smtClean="0">
                <a:solidFill>
                  <a:srgbClr val="4B4B4B"/>
                </a:solidFill>
                <a:effectLst/>
                <a:latin typeface="+mn-lt"/>
                <a:ea typeface="+mn-ea"/>
                <a:cs typeface="+mn-cs"/>
              </a:defRPr>
            </a:lvl1pPr>
            <a:lvl2pPr>
              <a:defRPr sz="2400">
                <a:solidFill>
                  <a:srgbClr val="4B4B4B"/>
                </a:solidFill>
                <a:effectLst/>
              </a:defRPr>
            </a:lvl2pPr>
            <a:lvl3pPr>
              <a:defRPr sz="2000">
                <a:solidFill>
                  <a:srgbClr val="4B4B4B"/>
                </a:solidFill>
                <a:effectLst/>
              </a:defRPr>
            </a:lvl3pPr>
            <a:lvl4pPr>
              <a:defRPr sz="1800">
                <a:solidFill>
                  <a:srgbClr val="4B4B4B"/>
                </a:solidFill>
                <a:effectLst/>
              </a:defRPr>
            </a:lvl4pPr>
            <a:lvl5pPr>
              <a:defRPr sz="1800">
                <a:solidFill>
                  <a:srgbClr val="4B4B4B"/>
                </a:solidFill>
                <a:effectLst/>
              </a:defRPr>
            </a:lvl5pPr>
            <a:lvl6pPr>
              <a:defRPr sz="1800"/>
            </a:lvl6pPr>
            <a:lvl7pPr>
              <a:defRPr sz="1800"/>
            </a:lvl7pPr>
            <a:lvl8pPr>
              <a:defRPr sz="1800"/>
            </a:lvl8pPr>
            <a:lvl9pPr>
              <a:defRPr sz="1800"/>
            </a:lvl9pPr>
          </a:lstStyle>
          <a:p>
            <a:pPr marL="342900" lvl="0" indent="-342900" algn="l" rtl="0" eaLnBrk="1" fontAlgn="base" hangingPunct="1">
              <a:spcBef>
                <a:spcPct val="20000"/>
              </a:spcBef>
              <a:spcAft>
                <a:spcPct val="0"/>
              </a:spcAft>
              <a:buChar char="•"/>
            </a:pPr>
            <a:r>
              <a:rPr lang="en-US" smtClean="0"/>
              <a:t>Click to edit Master text styles</a:t>
            </a:r>
          </a:p>
          <a:p>
            <a:pPr marL="342900" lvl="1" indent="-342900" algn="l" rtl="0" eaLnBrk="1" fontAlgn="base" hangingPunct="1">
              <a:spcBef>
                <a:spcPct val="20000"/>
              </a:spcBef>
              <a:spcAft>
                <a:spcPct val="0"/>
              </a:spcAft>
              <a:buChar char="•"/>
            </a:pPr>
            <a:r>
              <a:rPr lang="en-US" smtClean="0"/>
              <a:t>Second level</a:t>
            </a:r>
          </a:p>
          <a:p>
            <a:pPr marL="342900" lvl="2" indent="-342900" algn="l" rtl="0" eaLnBrk="1" fontAlgn="base" hangingPunct="1">
              <a:spcBef>
                <a:spcPct val="20000"/>
              </a:spcBef>
              <a:spcAft>
                <a:spcPct val="0"/>
              </a:spcAft>
              <a:buChar char="•"/>
            </a:pPr>
            <a:r>
              <a:rPr lang="en-US" smtClean="0"/>
              <a:t>Third level</a:t>
            </a:r>
          </a:p>
          <a:p>
            <a:pPr marL="342900" lvl="3" indent="-342900" algn="l" rtl="0" eaLnBrk="1" fontAlgn="base" hangingPunct="1">
              <a:spcBef>
                <a:spcPct val="20000"/>
              </a:spcBef>
              <a:spcAft>
                <a:spcPct val="0"/>
              </a:spcAft>
              <a:buChar char="•"/>
            </a:pPr>
            <a:r>
              <a:rPr lang="en-US" smtClean="0"/>
              <a:t>Fourth level</a:t>
            </a:r>
          </a:p>
          <a:p>
            <a:pPr marL="342900" lvl="4" indent="-342900" algn="l" rtl="0" eaLnBrk="1" fontAlgn="base" hangingPunct="1">
              <a:spcBef>
                <a:spcPct val="20000"/>
              </a:spcBef>
              <a:spcAft>
                <a:spcPct val="0"/>
              </a:spcAft>
              <a:buChar char="•"/>
            </a:pPr>
            <a:r>
              <a:rPr lang="en-US" smtClean="0"/>
              <a:t>Fifth level</a:t>
            </a:r>
            <a:endParaRPr lang="en-NZ" dirty="0"/>
          </a:p>
        </p:txBody>
      </p:sp>
      <p:sp>
        <p:nvSpPr>
          <p:cNvPr id="5" name="Rectangle 4"/>
          <p:cNvSpPr>
            <a:spLocks noGrp="1" noChangeArrowheads="1"/>
          </p:cNvSpPr>
          <p:nvPr>
            <p:ph type="dt" sz="half" idx="10"/>
          </p:nvPr>
        </p:nvSpPr>
        <p:spPr>
          <a:ln/>
        </p:spPr>
        <p:txBody>
          <a:bodyPr/>
          <a:lstStyle>
            <a:lvl1pPr>
              <a:defRPr/>
            </a:lvl1pPr>
          </a:lstStyle>
          <a:p>
            <a:pPr>
              <a:defRPr/>
            </a:pPr>
            <a:fld id="{4BE082F3-86CD-43F2-BE4C-919D4B6EBA7B}" type="datetime1">
              <a:rPr lang="en-NZ"/>
              <a:pPr>
                <a:defRPr/>
              </a:pPr>
              <a:t>29/06/17</a:t>
            </a:fld>
            <a:endParaRPr lang="en-NZ"/>
          </a:p>
        </p:txBody>
      </p:sp>
      <p:sp>
        <p:nvSpPr>
          <p:cNvPr id="6" name="Rectangle 5"/>
          <p:cNvSpPr>
            <a:spLocks noGrp="1" noChangeArrowheads="1"/>
          </p:cNvSpPr>
          <p:nvPr>
            <p:ph type="ftr" sz="quarter" idx="11"/>
          </p:nvPr>
        </p:nvSpPr>
        <p:spPr>
          <a:ln/>
        </p:spPr>
        <p:txBody>
          <a:bodyPr/>
          <a:lstStyle>
            <a:lvl1pPr>
              <a:defRPr/>
            </a:lvl1pPr>
          </a:lstStyle>
          <a:p>
            <a:pPr>
              <a:defRPr/>
            </a:pPr>
            <a:endParaRPr lang="en-NZ"/>
          </a:p>
        </p:txBody>
      </p:sp>
      <p:sp>
        <p:nvSpPr>
          <p:cNvPr id="7" name="Rectangle 6"/>
          <p:cNvSpPr>
            <a:spLocks noGrp="1" noChangeArrowheads="1"/>
          </p:cNvSpPr>
          <p:nvPr>
            <p:ph type="sldNum" sz="quarter" idx="12"/>
          </p:nvPr>
        </p:nvSpPr>
        <p:spPr>
          <a:ln/>
        </p:spPr>
        <p:txBody>
          <a:bodyPr/>
          <a:lstStyle>
            <a:lvl1pPr>
              <a:defRPr/>
            </a:lvl1pPr>
          </a:lstStyle>
          <a:p>
            <a:pPr>
              <a:defRPr/>
            </a:pPr>
            <a:fld id="{0403791F-7D88-45B5-BCC1-0D939B1C99C7}" type="slidenum">
              <a:rPr lang="en-NZ"/>
              <a:pPr>
                <a:defRPr/>
              </a:pPr>
              <a:t>‹#›</a:t>
            </a:fld>
            <a:endParaRPr lang="en-NZ"/>
          </a:p>
        </p:txBody>
      </p:sp>
    </p:spTree>
    <p:extLst>
      <p:ext uri="{BB962C8B-B14F-4D97-AF65-F5344CB8AC3E}">
        <p14:creationId xmlns:p14="http://schemas.microsoft.com/office/powerpoint/2010/main" val="2068335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smtClean="0"/>
              <a:t>Click to edit Master title style</a:t>
            </a:r>
            <a:endParaRPr lang="en-NZ"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7" name="Rectangle 4"/>
          <p:cNvSpPr>
            <a:spLocks noGrp="1" noChangeArrowheads="1"/>
          </p:cNvSpPr>
          <p:nvPr>
            <p:ph type="dt" sz="half" idx="10"/>
          </p:nvPr>
        </p:nvSpPr>
        <p:spPr>
          <a:ln/>
        </p:spPr>
        <p:txBody>
          <a:bodyPr/>
          <a:lstStyle>
            <a:lvl1pPr>
              <a:defRPr/>
            </a:lvl1pPr>
          </a:lstStyle>
          <a:p>
            <a:pPr>
              <a:defRPr/>
            </a:pPr>
            <a:fld id="{49F6093B-9609-4ED5-B105-39975D26C351}" type="datetime1">
              <a:rPr lang="en-NZ"/>
              <a:pPr>
                <a:defRPr/>
              </a:pPr>
              <a:t>29/06/17</a:t>
            </a:fld>
            <a:endParaRPr lang="en-NZ"/>
          </a:p>
        </p:txBody>
      </p:sp>
      <p:sp>
        <p:nvSpPr>
          <p:cNvPr id="8" name="Rectangle 5"/>
          <p:cNvSpPr>
            <a:spLocks noGrp="1" noChangeArrowheads="1"/>
          </p:cNvSpPr>
          <p:nvPr>
            <p:ph type="ftr" sz="quarter" idx="11"/>
          </p:nvPr>
        </p:nvSpPr>
        <p:spPr>
          <a:ln/>
        </p:spPr>
        <p:txBody>
          <a:bodyPr/>
          <a:lstStyle>
            <a:lvl1pPr>
              <a:defRPr/>
            </a:lvl1pPr>
          </a:lstStyle>
          <a:p>
            <a:pPr>
              <a:defRPr/>
            </a:pPr>
            <a:endParaRPr lang="en-NZ"/>
          </a:p>
        </p:txBody>
      </p:sp>
      <p:sp>
        <p:nvSpPr>
          <p:cNvPr id="9" name="Rectangle 6"/>
          <p:cNvSpPr>
            <a:spLocks noGrp="1" noChangeArrowheads="1"/>
          </p:cNvSpPr>
          <p:nvPr>
            <p:ph type="sldNum" sz="quarter" idx="12"/>
          </p:nvPr>
        </p:nvSpPr>
        <p:spPr>
          <a:ln/>
        </p:spPr>
        <p:txBody>
          <a:bodyPr/>
          <a:lstStyle>
            <a:lvl1pPr>
              <a:defRPr/>
            </a:lvl1pPr>
          </a:lstStyle>
          <a:p>
            <a:pPr>
              <a:defRPr/>
            </a:pPr>
            <a:fld id="{EB1AB482-1F4F-420C-BA1E-CE26B2E37CED}" type="slidenum">
              <a:rPr lang="en-NZ"/>
              <a:pPr>
                <a:defRPr/>
              </a:pPr>
              <a:t>‹#›</a:t>
            </a:fld>
            <a:endParaRPr lang="en-NZ"/>
          </a:p>
        </p:txBody>
      </p:sp>
    </p:spTree>
    <p:extLst>
      <p:ext uri="{BB962C8B-B14F-4D97-AF65-F5344CB8AC3E}">
        <p14:creationId xmlns:p14="http://schemas.microsoft.com/office/powerpoint/2010/main" val="231433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Rectangle 4"/>
          <p:cNvSpPr>
            <a:spLocks noGrp="1" noChangeArrowheads="1"/>
          </p:cNvSpPr>
          <p:nvPr>
            <p:ph type="dt" sz="half" idx="10"/>
          </p:nvPr>
        </p:nvSpPr>
        <p:spPr>
          <a:ln/>
        </p:spPr>
        <p:txBody>
          <a:bodyPr/>
          <a:lstStyle>
            <a:lvl1pPr>
              <a:defRPr/>
            </a:lvl1pPr>
          </a:lstStyle>
          <a:p>
            <a:pPr>
              <a:defRPr/>
            </a:pPr>
            <a:fld id="{7AC1A279-9E2C-4BCA-9D28-25AA5921F350}" type="datetime1">
              <a:rPr lang="en-NZ"/>
              <a:pPr>
                <a:defRPr/>
              </a:pPr>
              <a:t>29/06/17</a:t>
            </a:fld>
            <a:endParaRPr lang="en-NZ"/>
          </a:p>
        </p:txBody>
      </p:sp>
      <p:sp>
        <p:nvSpPr>
          <p:cNvPr id="4" name="Rectangle 5"/>
          <p:cNvSpPr>
            <a:spLocks noGrp="1" noChangeArrowheads="1"/>
          </p:cNvSpPr>
          <p:nvPr>
            <p:ph type="ftr" sz="quarter" idx="11"/>
          </p:nvPr>
        </p:nvSpPr>
        <p:spPr>
          <a:ln/>
        </p:spPr>
        <p:txBody>
          <a:bodyPr/>
          <a:lstStyle>
            <a:lvl1pPr>
              <a:defRPr/>
            </a:lvl1pPr>
          </a:lstStyle>
          <a:p>
            <a:pPr>
              <a:defRPr/>
            </a:pPr>
            <a:endParaRPr lang="en-NZ"/>
          </a:p>
        </p:txBody>
      </p:sp>
      <p:sp>
        <p:nvSpPr>
          <p:cNvPr id="5" name="Rectangle 6"/>
          <p:cNvSpPr>
            <a:spLocks noGrp="1" noChangeArrowheads="1"/>
          </p:cNvSpPr>
          <p:nvPr>
            <p:ph type="sldNum" sz="quarter" idx="12"/>
          </p:nvPr>
        </p:nvSpPr>
        <p:spPr>
          <a:ln/>
        </p:spPr>
        <p:txBody>
          <a:bodyPr/>
          <a:lstStyle>
            <a:lvl1pPr>
              <a:defRPr/>
            </a:lvl1pPr>
          </a:lstStyle>
          <a:p>
            <a:pPr>
              <a:defRPr/>
            </a:pPr>
            <a:fld id="{69C18CF2-9C01-49C5-B69E-8A4A964D59C9}" type="slidenum">
              <a:rPr lang="en-NZ"/>
              <a:pPr>
                <a:defRPr/>
              </a:pPr>
              <a:t>‹#›</a:t>
            </a:fld>
            <a:endParaRPr lang="en-NZ"/>
          </a:p>
        </p:txBody>
      </p:sp>
    </p:spTree>
    <p:extLst>
      <p:ext uri="{BB962C8B-B14F-4D97-AF65-F5344CB8AC3E}">
        <p14:creationId xmlns:p14="http://schemas.microsoft.com/office/powerpoint/2010/main" val="3305722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A13EC19-BA5E-4D33-912B-11E622F919C4}" type="datetime1">
              <a:rPr lang="en-NZ"/>
              <a:pPr>
                <a:defRPr/>
              </a:pPr>
              <a:t>29/06/17</a:t>
            </a:fld>
            <a:endParaRPr lang="en-NZ"/>
          </a:p>
        </p:txBody>
      </p:sp>
      <p:sp>
        <p:nvSpPr>
          <p:cNvPr id="3" name="Rectangle 5"/>
          <p:cNvSpPr>
            <a:spLocks noGrp="1" noChangeArrowheads="1"/>
          </p:cNvSpPr>
          <p:nvPr>
            <p:ph type="ftr" sz="quarter" idx="11"/>
          </p:nvPr>
        </p:nvSpPr>
        <p:spPr>
          <a:ln/>
        </p:spPr>
        <p:txBody>
          <a:bodyPr/>
          <a:lstStyle>
            <a:lvl1pPr>
              <a:defRPr/>
            </a:lvl1pPr>
          </a:lstStyle>
          <a:p>
            <a:pPr>
              <a:defRPr/>
            </a:pPr>
            <a:endParaRPr lang="en-NZ"/>
          </a:p>
        </p:txBody>
      </p:sp>
      <p:sp>
        <p:nvSpPr>
          <p:cNvPr id="4" name="Rectangle 6"/>
          <p:cNvSpPr>
            <a:spLocks noGrp="1" noChangeArrowheads="1"/>
          </p:cNvSpPr>
          <p:nvPr>
            <p:ph type="sldNum" sz="quarter" idx="12"/>
          </p:nvPr>
        </p:nvSpPr>
        <p:spPr>
          <a:ln/>
        </p:spPr>
        <p:txBody>
          <a:bodyPr/>
          <a:lstStyle>
            <a:lvl1pPr>
              <a:defRPr/>
            </a:lvl1pPr>
          </a:lstStyle>
          <a:p>
            <a:pPr>
              <a:defRPr/>
            </a:pPr>
            <a:fld id="{C1D33DE7-4550-4D0B-B80C-7ECCD9190EC1}" type="slidenum">
              <a:rPr lang="en-NZ"/>
              <a:pPr>
                <a:defRPr/>
              </a:pPr>
              <a:t>‹#›</a:t>
            </a:fld>
            <a:endParaRPr lang="en-NZ"/>
          </a:p>
        </p:txBody>
      </p:sp>
    </p:spTree>
    <p:extLst>
      <p:ext uri="{BB962C8B-B14F-4D97-AF65-F5344CB8AC3E}">
        <p14:creationId xmlns:p14="http://schemas.microsoft.com/office/powerpoint/2010/main" val="2668309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NZ"/>
          </a:p>
        </p:txBody>
      </p:sp>
      <p:sp>
        <p:nvSpPr>
          <p:cNvPr id="3" name="Content Placeholder 2"/>
          <p:cNvSpPr>
            <a:spLocks noGrp="1"/>
          </p:cNvSpPr>
          <p:nvPr>
            <p:ph idx="1"/>
          </p:nvPr>
        </p:nvSpPr>
        <p:spPr>
          <a:xfrm>
            <a:off x="4766733" y="273057"/>
            <a:ext cx="6815667" cy="5853113"/>
          </a:xfrm>
        </p:spPr>
        <p:txBody>
          <a:bodyPr/>
          <a:lstStyle>
            <a:lvl1pPr marL="342900" indent="-342900">
              <a:defRPr lang="en-US" sz="2600" b="1" dirty="0" smtClean="0">
                <a:solidFill>
                  <a:srgbClr val="4B4B4B"/>
                </a:solidFill>
                <a:effectLst/>
                <a:latin typeface="+mn-lt"/>
                <a:ea typeface="+mn-ea"/>
                <a:cs typeface="+mn-cs"/>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marL="342900" lvl="0" indent="-342900" algn="l" rtl="0" eaLnBrk="1" fontAlgn="base" hangingPunct="1">
              <a:spcBef>
                <a:spcPct val="20000"/>
              </a:spcBef>
              <a:spcAft>
                <a:spcPct val="0"/>
              </a:spcAft>
              <a:buChar char="•"/>
            </a:pPr>
            <a:r>
              <a:rPr lang="en-US" smtClean="0"/>
              <a:t>Click to edit Master text styles</a:t>
            </a:r>
          </a:p>
          <a:p>
            <a:pPr marL="342900" lvl="1" indent="-342900" algn="l" rtl="0" eaLnBrk="1" fontAlgn="base" hangingPunct="1">
              <a:spcBef>
                <a:spcPct val="20000"/>
              </a:spcBef>
              <a:spcAft>
                <a:spcPct val="0"/>
              </a:spcAft>
              <a:buChar char="•"/>
            </a:pPr>
            <a:r>
              <a:rPr lang="en-US" smtClean="0"/>
              <a:t>Second level</a:t>
            </a:r>
          </a:p>
          <a:p>
            <a:pPr marL="342900" lvl="2" indent="-342900" algn="l" rtl="0" eaLnBrk="1" fontAlgn="base" hangingPunct="1">
              <a:spcBef>
                <a:spcPct val="20000"/>
              </a:spcBef>
              <a:spcAft>
                <a:spcPct val="0"/>
              </a:spcAft>
              <a:buChar char="•"/>
            </a:pPr>
            <a:r>
              <a:rPr lang="en-US" smtClean="0"/>
              <a:t>Third level</a:t>
            </a:r>
          </a:p>
          <a:p>
            <a:pPr marL="342900" lvl="3" indent="-342900" algn="l" rtl="0" eaLnBrk="1" fontAlgn="base" hangingPunct="1">
              <a:spcBef>
                <a:spcPct val="20000"/>
              </a:spcBef>
              <a:spcAft>
                <a:spcPct val="0"/>
              </a:spcAft>
              <a:buChar char="•"/>
            </a:pPr>
            <a:r>
              <a:rPr lang="en-US" smtClean="0"/>
              <a:t>Fourth level</a:t>
            </a:r>
          </a:p>
          <a:p>
            <a:pPr marL="342900" lvl="4" indent="-342900" algn="l" rtl="0" eaLnBrk="1" fontAlgn="base" hangingPunct="1">
              <a:spcBef>
                <a:spcPct val="20000"/>
              </a:spcBef>
              <a:spcAft>
                <a:spcPct val="0"/>
              </a:spcAft>
              <a:buChar char="•"/>
            </a:pPr>
            <a:r>
              <a:rPr lang="en-US" smtClean="0"/>
              <a:t>Fifth level</a:t>
            </a:r>
            <a:endParaRPr lang="en-NZ" dirty="0"/>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5CE4CD5-D9A7-45DC-82D6-4244F6F8F737}" type="datetime1">
              <a:rPr lang="en-NZ"/>
              <a:pPr>
                <a:defRPr/>
              </a:pPr>
              <a:t>29/06/17</a:t>
            </a:fld>
            <a:endParaRPr lang="en-NZ"/>
          </a:p>
        </p:txBody>
      </p:sp>
      <p:sp>
        <p:nvSpPr>
          <p:cNvPr id="6" name="Rectangle 5"/>
          <p:cNvSpPr>
            <a:spLocks noGrp="1" noChangeArrowheads="1"/>
          </p:cNvSpPr>
          <p:nvPr>
            <p:ph type="ftr" sz="quarter" idx="11"/>
          </p:nvPr>
        </p:nvSpPr>
        <p:spPr>
          <a:ln/>
        </p:spPr>
        <p:txBody>
          <a:bodyPr/>
          <a:lstStyle>
            <a:lvl1pPr>
              <a:defRPr/>
            </a:lvl1pPr>
          </a:lstStyle>
          <a:p>
            <a:pPr>
              <a:defRPr/>
            </a:pPr>
            <a:endParaRPr lang="en-NZ"/>
          </a:p>
        </p:txBody>
      </p:sp>
      <p:sp>
        <p:nvSpPr>
          <p:cNvPr id="7" name="Rectangle 6"/>
          <p:cNvSpPr>
            <a:spLocks noGrp="1" noChangeArrowheads="1"/>
          </p:cNvSpPr>
          <p:nvPr>
            <p:ph type="sldNum" sz="quarter" idx="12"/>
          </p:nvPr>
        </p:nvSpPr>
        <p:spPr>
          <a:ln/>
        </p:spPr>
        <p:txBody>
          <a:bodyPr/>
          <a:lstStyle>
            <a:lvl1pPr>
              <a:defRPr/>
            </a:lvl1pPr>
          </a:lstStyle>
          <a:p>
            <a:pPr>
              <a:defRPr/>
            </a:pPr>
            <a:fld id="{7889ED5A-6B07-42CE-AA60-BA738542D899}" type="slidenum">
              <a:rPr lang="en-NZ"/>
              <a:pPr>
                <a:defRPr/>
              </a:pPr>
              <a:t>‹#›</a:t>
            </a:fld>
            <a:endParaRPr lang="en-NZ"/>
          </a:p>
        </p:txBody>
      </p:sp>
    </p:spTree>
    <p:extLst>
      <p:ext uri="{BB962C8B-B14F-4D97-AF65-F5344CB8AC3E}">
        <p14:creationId xmlns:p14="http://schemas.microsoft.com/office/powerpoint/2010/main" val="2910337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NZ"/>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NZ"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C3C3BF6-095C-4DAC-8525-DAB0D1C363A3}" type="datetime1">
              <a:rPr lang="en-NZ"/>
              <a:pPr>
                <a:defRPr/>
              </a:pPr>
              <a:t>29/06/17</a:t>
            </a:fld>
            <a:endParaRPr lang="en-NZ"/>
          </a:p>
        </p:txBody>
      </p:sp>
      <p:sp>
        <p:nvSpPr>
          <p:cNvPr id="6" name="Rectangle 5"/>
          <p:cNvSpPr>
            <a:spLocks noGrp="1" noChangeArrowheads="1"/>
          </p:cNvSpPr>
          <p:nvPr>
            <p:ph type="ftr" sz="quarter" idx="11"/>
          </p:nvPr>
        </p:nvSpPr>
        <p:spPr>
          <a:ln/>
        </p:spPr>
        <p:txBody>
          <a:bodyPr/>
          <a:lstStyle>
            <a:lvl1pPr>
              <a:defRPr/>
            </a:lvl1pPr>
          </a:lstStyle>
          <a:p>
            <a:pPr>
              <a:defRPr/>
            </a:pPr>
            <a:endParaRPr lang="en-NZ"/>
          </a:p>
        </p:txBody>
      </p:sp>
      <p:sp>
        <p:nvSpPr>
          <p:cNvPr id="7" name="Rectangle 6"/>
          <p:cNvSpPr>
            <a:spLocks noGrp="1" noChangeArrowheads="1"/>
          </p:cNvSpPr>
          <p:nvPr>
            <p:ph type="sldNum" sz="quarter" idx="12"/>
          </p:nvPr>
        </p:nvSpPr>
        <p:spPr>
          <a:ln/>
        </p:spPr>
        <p:txBody>
          <a:bodyPr/>
          <a:lstStyle>
            <a:lvl1pPr>
              <a:defRPr/>
            </a:lvl1pPr>
          </a:lstStyle>
          <a:p>
            <a:pPr>
              <a:defRPr/>
            </a:pPr>
            <a:fld id="{CAD86B4F-4697-422A-8508-9E06D22F6200}" type="slidenum">
              <a:rPr lang="en-NZ"/>
              <a:pPr>
                <a:defRPr/>
              </a:pPr>
              <a:t>‹#›</a:t>
            </a:fld>
            <a:endParaRPr lang="en-NZ"/>
          </a:p>
        </p:txBody>
      </p:sp>
    </p:spTree>
    <p:extLst>
      <p:ext uri="{BB962C8B-B14F-4D97-AF65-F5344CB8AC3E}">
        <p14:creationId xmlns:p14="http://schemas.microsoft.com/office/powerpoint/2010/main" val="123375509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ChangeArrowheads="1"/>
          </p:cNvSpPr>
          <p:nvPr/>
        </p:nvSpPr>
        <p:spPr bwMode="auto">
          <a:xfrm>
            <a:off x="0" y="6597650"/>
            <a:ext cx="12192000" cy="260350"/>
          </a:xfrm>
          <a:prstGeom prst="rect">
            <a:avLst/>
          </a:prstGeom>
          <a:solidFill>
            <a:srgbClr val="A71930"/>
          </a:solidFill>
          <a:ln>
            <a:noFill/>
          </a:ln>
          <a:effectLst/>
          <a:extLst/>
        </p:spPr>
        <p:txBody>
          <a:bodyPr wrap="none" anchor="ctr"/>
          <a:lstStyle/>
          <a:p>
            <a:endParaRPr lang="en-US"/>
          </a:p>
        </p:txBody>
      </p:sp>
      <p:sp>
        <p:nvSpPr>
          <p:cNvPr id="1027"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lgn="l" rtl="0" eaLnBrk="1" fontAlgn="base" hangingPunct="1">
              <a:spcBef>
                <a:spcPct val="0"/>
              </a:spcBef>
              <a:spcAft>
                <a:spcPct val="0"/>
              </a:spcAft>
            </a:pPr>
            <a:r>
              <a:rPr lang="en-US" smtClean="0"/>
              <a:t>Click to edit Master title style</a:t>
            </a:r>
            <a:endParaRPr lang="en-NZ" dirty="0"/>
          </a:p>
        </p:txBody>
      </p:sp>
      <p:sp>
        <p:nvSpPr>
          <p:cNvPr id="1028"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342900" lvl="0" indent="-342900" algn="l" rtl="0" eaLnBrk="1" fontAlgn="base" hangingPunct="1">
              <a:spcBef>
                <a:spcPct val="20000"/>
              </a:spcBef>
              <a:spcAft>
                <a:spcPct val="0"/>
              </a:spcAft>
              <a:buChar char="•"/>
            </a:pPr>
            <a:r>
              <a:rPr lang="en-US"/>
              <a:t>Edit Master text styles</a:t>
            </a:r>
          </a:p>
          <a:p>
            <a:pPr marL="342900" lvl="1" indent="-342900" algn="l" rtl="0" eaLnBrk="1" fontAlgn="base" hangingPunct="1">
              <a:spcBef>
                <a:spcPct val="20000"/>
              </a:spcBef>
              <a:spcAft>
                <a:spcPct val="0"/>
              </a:spcAft>
              <a:buChar char="•"/>
            </a:pPr>
            <a:r>
              <a:rPr lang="en-US"/>
              <a:t>Second level</a:t>
            </a:r>
          </a:p>
          <a:p>
            <a:pPr marL="342900" lvl="2" indent="-342900" algn="l" rtl="0" eaLnBrk="1" fontAlgn="base" hangingPunct="1">
              <a:spcBef>
                <a:spcPct val="20000"/>
              </a:spcBef>
              <a:spcAft>
                <a:spcPct val="0"/>
              </a:spcAft>
              <a:buChar char="•"/>
            </a:pPr>
            <a:r>
              <a:rPr lang="en-US"/>
              <a:t>Third level</a:t>
            </a:r>
          </a:p>
          <a:p>
            <a:pPr marL="342900" lvl="3" indent="-342900" algn="l" rtl="0" eaLnBrk="1" fontAlgn="base" hangingPunct="1">
              <a:spcBef>
                <a:spcPct val="20000"/>
              </a:spcBef>
              <a:spcAft>
                <a:spcPct val="0"/>
              </a:spcAft>
              <a:buChar char="•"/>
            </a:pPr>
            <a:r>
              <a:rPr lang="en-US"/>
              <a:t>Fourth level</a:t>
            </a:r>
          </a:p>
          <a:p>
            <a:pPr marL="342900" lvl="4" indent="-342900" algn="l" rtl="0" eaLnBrk="1" fontAlgn="base" hangingPunct="1">
              <a:spcBef>
                <a:spcPct val="20000"/>
              </a:spcBef>
              <a:spcAft>
                <a:spcPct val="0"/>
              </a:spcAft>
              <a:buChar char="•"/>
            </a:pPr>
            <a:r>
              <a:rPr lang="en-US"/>
              <a:t>Fifth level</a:t>
            </a:r>
            <a:endParaRPr lang="en-NZ" dirty="0"/>
          </a:p>
        </p:txBody>
      </p:sp>
      <p:sp>
        <p:nvSpPr>
          <p:cNvPr id="4100" name="Rectangle 4"/>
          <p:cNvSpPr>
            <a:spLocks noGrp="1" noChangeArrowheads="1"/>
          </p:cNvSpPr>
          <p:nvPr>
            <p:ph type="dt" sz="half" idx="2"/>
          </p:nvPr>
        </p:nvSpPr>
        <p:spPr bwMode="auto">
          <a:xfrm>
            <a:off x="209551" y="6580188"/>
            <a:ext cx="271780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1" smtClean="0">
                <a:solidFill>
                  <a:schemeClr val="bg1"/>
                </a:solidFill>
              </a:defRPr>
            </a:lvl1pPr>
          </a:lstStyle>
          <a:p>
            <a:pPr>
              <a:defRPr/>
            </a:pPr>
            <a:fld id="{846994AC-8C3A-40B4-BD05-CC76D58CC37B}" type="datetime1">
              <a:rPr lang="en-NZ"/>
              <a:pPr>
                <a:defRPr/>
              </a:pPr>
              <a:t>29/06/17</a:t>
            </a:fld>
            <a:endParaRPr lang="en-NZ"/>
          </a:p>
        </p:txBody>
      </p:sp>
      <p:sp>
        <p:nvSpPr>
          <p:cNvPr id="4101" name="Rectangle 5"/>
          <p:cNvSpPr>
            <a:spLocks noGrp="1" noChangeArrowheads="1"/>
          </p:cNvSpPr>
          <p:nvPr>
            <p:ph type="ftr" sz="quarter" idx="3"/>
          </p:nvPr>
        </p:nvSpPr>
        <p:spPr bwMode="auto">
          <a:xfrm>
            <a:off x="3062822" y="6597650"/>
            <a:ext cx="6049433"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smtClean="0">
                <a:solidFill>
                  <a:schemeClr val="bg1"/>
                </a:solidFill>
              </a:defRPr>
            </a:lvl1pPr>
          </a:lstStyle>
          <a:p>
            <a:pPr>
              <a:defRPr/>
            </a:pPr>
            <a:endParaRPr lang="en-NZ"/>
          </a:p>
        </p:txBody>
      </p:sp>
      <p:sp>
        <p:nvSpPr>
          <p:cNvPr id="4102" name="Rectangle 6"/>
          <p:cNvSpPr>
            <a:spLocks noGrp="1" noChangeArrowheads="1"/>
          </p:cNvSpPr>
          <p:nvPr>
            <p:ph type="sldNum" sz="quarter" idx="4"/>
          </p:nvPr>
        </p:nvSpPr>
        <p:spPr bwMode="auto">
          <a:xfrm>
            <a:off x="10513487" y="188913"/>
            <a:ext cx="1500716"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600" b="1" smtClean="0">
                <a:solidFill>
                  <a:srgbClr val="DDDDDD"/>
                </a:solidFill>
              </a:defRPr>
            </a:lvl1pPr>
          </a:lstStyle>
          <a:p>
            <a:pPr>
              <a:defRPr/>
            </a:pPr>
            <a:fld id="{E5031CD2-BA7F-4570-8296-D42F9BAA49DF}" type="slidenum">
              <a:rPr lang="en-NZ"/>
              <a:pPr>
                <a:defRPr/>
              </a:pPr>
              <a:t>‹#›</a:t>
            </a:fld>
            <a:endParaRPr lang="en-NZ"/>
          </a:p>
        </p:txBody>
      </p:sp>
      <p:sp>
        <p:nvSpPr>
          <p:cNvPr id="1032" name="Text Box 8"/>
          <p:cNvSpPr txBox="1">
            <a:spLocks noChangeArrowheads="1"/>
          </p:cNvSpPr>
          <p:nvPr/>
        </p:nvSpPr>
        <p:spPr bwMode="auto">
          <a:xfrm>
            <a:off x="10464800" y="6583370"/>
            <a:ext cx="17272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200" b="1">
                <a:solidFill>
                  <a:schemeClr val="bg1"/>
                </a:solidFill>
              </a:rPr>
              <a:t>GNS Science</a:t>
            </a:r>
            <a:endParaRPr lang="en-NZ" sz="1200" b="1">
              <a:solidFill>
                <a:schemeClr val="bg1"/>
              </a:solidFill>
            </a:endParaRPr>
          </a:p>
        </p:txBody>
      </p:sp>
    </p:spTree>
  </p:cSld>
  <p:clrMap bg1="lt1" tx1="dk1" bg2="lt2" tx2="dk2" accent1="accent1" accent2="accent2" accent3="accent3" accent4="accent4" accent5="accent5" accent6="accent6" hlink="hlink" folHlink="folHlink"/>
  <p:sldLayoutIdLst>
    <p:sldLayoutId id="2147483672"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l" rtl="0" eaLnBrk="1" fontAlgn="base" hangingPunct="1">
        <a:spcBef>
          <a:spcPct val="0"/>
        </a:spcBef>
        <a:spcAft>
          <a:spcPct val="0"/>
        </a:spcAft>
        <a:defRPr lang="en-NZ" sz="2800" b="1" dirty="0" smtClean="0">
          <a:ln>
            <a:noFill/>
          </a:ln>
          <a:solidFill>
            <a:srgbClr val="000000"/>
          </a:solidFill>
          <a:effectLst/>
          <a:latin typeface="+mj-lt"/>
          <a:ea typeface="+mj-ea"/>
          <a:cs typeface="+mj-cs"/>
        </a:defRPr>
      </a:lvl1pPr>
      <a:lvl2pPr algn="l" rtl="0" eaLnBrk="1" fontAlgn="base" hangingPunct="1">
        <a:spcBef>
          <a:spcPct val="0"/>
        </a:spcBef>
        <a:spcAft>
          <a:spcPct val="0"/>
        </a:spcAft>
        <a:defRPr sz="2800" b="1">
          <a:solidFill>
            <a:srgbClr val="FC9200"/>
          </a:solidFill>
          <a:latin typeface="Arial" charset="0"/>
        </a:defRPr>
      </a:lvl2pPr>
      <a:lvl3pPr algn="l" rtl="0" eaLnBrk="1" fontAlgn="base" hangingPunct="1">
        <a:spcBef>
          <a:spcPct val="0"/>
        </a:spcBef>
        <a:spcAft>
          <a:spcPct val="0"/>
        </a:spcAft>
        <a:defRPr sz="2800" b="1">
          <a:solidFill>
            <a:srgbClr val="FC9200"/>
          </a:solidFill>
          <a:latin typeface="Arial" charset="0"/>
        </a:defRPr>
      </a:lvl3pPr>
      <a:lvl4pPr algn="l" rtl="0" eaLnBrk="1" fontAlgn="base" hangingPunct="1">
        <a:spcBef>
          <a:spcPct val="0"/>
        </a:spcBef>
        <a:spcAft>
          <a:spcPct val="0"/>
        </a:spcAft>
        <a:defRPr sz="2800" b="1">
          <a:solidFill>
            <a:srgbClr val="FC9200"/>
          </a:solidFill>
          <a:latin typeface="Arial" charset="0"/>
        </a:defRPr>
      </a:lvl4pPr>
      <a:lvl5pPr algn="l" rtl="0" eaLnBrk="1" fontAlgn="base" hangingPunct="1">
        <a:spcBef>
          <a:spcPct val="0"/>
        </a:spcBef>
        <a:spcAft>
          <a:spcPct val="0"/>
        </a:spcAft>
        <a:defRPr sz="2800" b="1">
          <a:solidFill>
            <a:srgbClr val="FC9200"/>
          </a:solidFill>
          <a:latin typeface="Arial" charset="0"/>
        </a:defRPr>
      </a:lvl5pPr>
      <a:lvl6pPr marL="457200" algn="l" rtl="0" eaLnBrk="1" fontAlgn="base" hangingPunct="1">
        <a:spcBef>
          <a:spcPct val="0"/>
        </a:spcBef>
        <a:spcAft>
          <a:spcPct val="0"/>
        </a:spcAft>
        <a:defRPr sz="2800" b="1">
          <a:solidFill>
            <a:srgbClr val="FC9200"/>
          </a:solidFill>
          <a:latin typeface="Arial" charset="0"/>
        </a:defRPr>
      </a:lvl6pPr>
      <a:lvl7pPr marL="914400" algn="l" rtl="0" eaLnBrk="1" fontAlgn="base" hangingPunct="1">
        <a:spcBef>
          <a:spcPct val="0"/>
        </a:spcBef>
        <a:spcAft>
          <a:spcPct val="0"/>
        </a:spcAft>
        <a:defRPr sz="2800" b="1">
          <a:solidFill>
            <a:srgbClr val="FC9200"/>
          </a:solidFill>
          <a:latin typeface="Arial" charset="0"/>
        </a:defRPr>
      </a:lvl7pPr>
      <a:lvl8pPr marL="1371600" algn="l" rtl="0" eaLnBrk="1" fontAlgn="base" hangingPunct="1">
        <a:spcBef>
          <a:spcPct val="0"/>
        </a:spcBef>
        <a:spcAft>
          <a:spcPct val="0"/>
        </a:spcAft>
        <a:defRPr sz="2800" b="1">
          <a:solidFill>
            <a:srgbClr val="FC9200"/>
          </a:solidFill>
          <a:latin typeface="Arial" charset="0"/>
        </a:defRPr>
      </a:lvl8pPr>
      <a:lvl9pPr marL="1828800" algn="l" rtl="0" eaLnBrk="1" fontAlgn="base" hangingPunct="1">
        <a:spcBef>
          <a:spcPct val="0"/>
        </a:spcBef>
        <a:spcAft>
          <a:spcPct val="0"/>
        </a:spcAft>
        <a:defRPr sz="2800" b="1">
          <a:solidFill>
            <a:srgbClr val="FC9200"/>
          </a:solidFill>
          <a:latin typeface="Arial" charset="0"/>
        </a:defRPr>
      </a:lvl9pPr>
    </p:titleStyle>
    <p:bodyStyle>
      <a:lvl1pPr marL="342900" indent="-342900" algn="l" rtl="0" eaLnBrk="1" fontAlgn="base" hangingPunct="1">
        <a:spcBef>
          <a:spcPct val="20000"/>
        </a:spcBef>
        <a:spcAft>
          <a:spcPct val="0"/>
        </a:spcAft>
        <a:buChar char="•"/>
        <a:defRPr lang="en-US" sz="2600" b="1" dirty="0" smtClean="0">
          <a:solidFill>
            <a:srgbClr val="4B4B4B"/>
          </a:solidFill>
          <a:effectLst/>
          <a:latin typeface="+mn-lt"/>
          <a:ea typeface="+mn-ea"/>
          <a:cs typeface="+mn-cs"/>
        </a:defRPr>
      </a:lvl1pPr>
      <a:lvl2pPr marL="891450" indent="-457200" algn="l" rtl="0" eaLnBrk="1" fontAlgn="base" hangingPunct="1">
        <a:spcBef>
          <a:spcPct val="20000"/>
        </a:spcBef>
        <a:spcAft>
          <a:spcPct val="0"/>
        </a:spcAft>
        <a:buChar char="–"/>
        <a:defRPr lang="en-US" sz="2400" b="0" dirty="0" smtClean="0">
          <a:solidFill>
            <a:srgbClr val="4B4B4B"/>
          </a:solidFill>
          <a:effectLst/>
          <a:latin typeface="+mn-lt"/>
        </a:defRPr>
      </a:lvl2pPr>
      <a:lvl3pPr marL="1143000" indent="-228600" algn="l" rtl="0" eaLnBrk="1" fontAlgn="base" hangingPunct="1">
        <a:spcBef>
          <a:spcPct val="20000"/>
        </a:spcBef>
        <a:spcAft>
          <a:spcPct val="0"/>
        </a:spcAft>
        <a:buChar char="•"/>
        <a:defRPr lang="en-US" sz="2400" b="0" dirty="0" smtClean="0">
          <a:solidFill>
            <a:srgbClr val="4B4B4B"/>
          </a:solidFill>
          <a:effectLst/>
          <a:latin typeface="+mn-lt"/>
        </a:defRPr>
      </a:lvl3pPr>
      <a:lvl4pPr marL="1600200" indent="-228600" algn="l" rtl="0" eaLnBrk="1" fontAlgn="base" hangingPunct="1">
        <a:spcBef>
          <a:spcPct val="20000"/>
        </a:spcBef>
        <a:spcAft>
          <a:spcPct val="0"/>
        </a:spcAft>
        <a:buChar char="–"/>
        <a:defRPr lang="en-US" sz="2000" b="0" dirty="0" smtClean="0">
          <a:solidFill>
            <a:srgbClr val="4B4B4B"/>
          </a:solidFill>
          <a:effectLst/>
          <a:latin typeface="+mn-lt"/>
        </a:defRPr>
      </a:lvl4pPr>
      <a:lvl5pPr marL="2057400" indent="-228600" algn="l" rtl="0" eaLnBrk="1" fontAlgn="base" hangingPunct="1">
        <a:spcBef>
          <a:spcPct val="20000"/>
        </a:spcBef>
        <a:spcAft>
          <a:spcPct val="0"/>
        </a:spcAft>
        <a:buChar char="»"/>
        <a:defRPr lang="en-NZ" sz="2000" b="0" dirty="0" smtClean="0">
          <a:solidFill>
            <a:srgbClr val="4B4B4B"/>
          </a:solidFill>
          <a:effectLst/>
          <a:latin typeface="+mn-lt"/>
        </a:defRPr>
      </a:lvl5pPr>
      <a:lvl6pPr marL="2514600" indent="-228600" algn="l" rtl="0" eaLnBrk="1" fontAlgn="base" hangingPunct="1">
        <a:spcBef>
          <a:spcPct val="20000"/>
        </a:spcBef>
        <a:spcAft>
          <a:spcPct val="0"/>
        </a:spcAft>
        <a:buChar char="»"/>
        <a:defRPr sz="2000" b="1">
          <a:solidFill>
            <a:schemeClr val="bg1"/>
          </a:solidFill>
          <a:latin typeface="+mn-lt"/>
        </a:defRPr>
      </a:lvl6pPr>
      <a:lvl7pPr marL="2971800" indent="-228600" algn="l" rtl="0" eaLnBrk="1" fontAlgn="base" hangingPunct="1">
        <a:spcBef>
          <a:spcPct val="20000"/>
        </a:spcBef>
        <a:spcAft>
          <a:spcPct val="0"/>
        </a:spcAft>
        <a:buChar char="»"/>
        <a:defRPr sz="2000" b="1">
          <a:solidFill>
            <a:schemeClr val="bg1"/>
          </a:solidFill>
          <a:latin typeface="+mn-lt"/>
        </a:defRPr>
      </a:lvl7pPr>
      <a:lvl8pPr marL="3429000" indent="-228600" algn="l" rtl="0" eaLnBrk="1" fontAlgn="base" hangingPunct="1">
        <a:spcBef>
          <a:spcPct val="20000"/>
        </a:spcBef>
        <a:spcAft>
          <a:spcPct val="0"/>
        </a:spcAft>
        <a:buChar char="»"/>
        <a:defRPr sz="2000" b="1">
          <a:solidFill>
            <a:schemeClr val="bg1"/>
          </a:solidFill>
          <a:latin typeface="+mn-lt"/>
        </a:defRPr>
      </a:lvl8pPr>
      <a:lvl9pPr marL="3886200" indent="-228600" algn="l" rtl="0" eaLnBrk="1" fontAlgn="base" hangingPunct="1">
        <a:spcBef>
          <a:spcPct val="20000"/>
        </a:spcBef>
        <a:spcAft>
          <a:spcPct val="0"/>
        </a:spcAft>
        <a:buChar char="»"/>
        <a:defRPr sz="20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7.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8.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1.png"/><Relationship Id="rId1" Type="http://schemas.microsoft.com/office/2007/relationships/media" Target="../media/media1.mov"/><Relationship Id="rId2" Type="http://schemas.openxmlformats.org/officeDocument/2006/relationships/video" Target="../media/media1.mov"/></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image" Target="../media/image35.png"/><Relationship Id="rId5" Type="http://schemas.openxmlformats.org/officeDocument/2006/relationships/hyperlink" Target="https://youtu.be/1DybzjUsjN0" TargetMode="External"/><Relationship Id="rId1" Type="http://schemas.microsoft.com/office/2007/relationships/media" Target="../media/media2.mp4"/><Relationship Id="rId2" Type="http://schemas.openxmlformats.org/officeDocument/2006/relationships/video" Target="../media/media2.mp4"/></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emf"/></Relationships>
</file>

<file path=ppt/slides/_rels/slide25.x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39.png"/><Relationship Id="rId5" Type="http://schemas.openxmlformats.org/officeDocument/2006/relationships/image" Target="../media/image40.jpg"/><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wmf"/><Relationship Id="rId3" Type="http://schemas.openxmlformats.org/officeDocument/2006/relationships/image" Target="../media/image42.w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png"/><Relationship Id="rId3" Type="http://schemas.openxmlformats.org/officeDocument/2006/relationships/image" Target="../media/image4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5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 Id="rId3" Type="http://schemas.openxmlformats.org/officeDocument/2006/relationships/image" Target="../media/image5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5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tif"/><Relationship Id="rId4" Type="http://schemas.openxmlformats.org/officeDocument/2006/relationships/image" Target="../media/image58.tif"/><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e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NZ" dirty="0"/>
              <a:t>A geodetic and seismic overview of the </a:t>
            </a:r>
            <a:r>
              <a:rPr lang="en-NZ" dirty="0" err="1"/>
              <a:t>Kaikoura</a:t>
            </a:r>
            <a:r>
              <a:rPr lang="en-NZ" dirty="0"/>
              <a:t> earthquake</a:t>
            </a:r>
          </a:p>
        </p:txBody>
      </p:sp>
      <p:sp>
        <p:nvSpPr>
          <p:cNvPr id="3" name="Subtitle 2"/>
          <p:cNvSpPr>
            <a:spLocks noGrp="1"/>
          </p:cNvSpPr>
          <p:nvPr>
            <p:ph type="subTitle" idx="1"/>
          </p:nvPr>
        </p:nvSpPr>
        <p:spPr>
          <a:xfrm>
            <a:off x="334436" y="5157787"/>
            <a:ext cx="9450917" cy="1444893"/>
          </a:xfrm>
        </p:spPr>
        <p:txBody>
          <a:bodyPr/>
          <a:lstStyle/>
          <a:p>
            <a:r>
              <a:rPr lang="en-NZ" dirty="0" smtClean="0"/>
              <a:t>Charles Williams, with contributions </a:t>
            </a:r>
            <a:r>
              <a:rPr lang="en-NZ" dirty="0"/>
              <a:t>from Ian </a:t>
            </a:r>
            <a:r>
              <a:rPr lang="en-NZ" dirty="0" err="1" smtClean="0"/>
              <a:t>Hamling</a:t>
            </a:r>
            <a:r>
              <a:rPr lang="en-NZ" dirty="0" smtClean="0"/>
              <a:t>, </a:t>
            </a:r>
            <a:r>
              <a:rPr lang="en-NZ" dirty="0"/>
              <a:t>Laura </a:t>
            </a:r>
            <a:r>
              <a:rPr lang="en-NZ" dirty="0" smtClean="0"/>
              <a:t>Wallace, Caroline </a:t>
            </a:r>
            <a:r>
              <a:rPr lang="en-NZ" dirty="0"/>
              <a:t>Holden, Yoshi </a:t>
            </a:r>
            <a:r>
              <a:rPr lang="en-NZ" dirty="0" smtClean="0"/>
              <a:t>Kaneko, </a:t>
            </a:r>
            <a:r>
              <a:rPr lang="en-NZ" dirty="0"/>
              <a:t>Rafael </a:t>
            </a:r>
            <a:r>
              <a:rPr lang="en-NZ" dirty="0" err="1" smtClean="0"/>
              <a:t>Benites</a:t>
            </a:r>
            <a:r>
              <a:rPr lang="en-NZ" dirty="0" smtClean="0"/>
              <a:t>, Bill Fry, Anna </a:t>
            </a:r>
            <a:r>
              <a:rPr lang="en-NZ" dirty="0"/>
              <a:t>Kaiser, Annemarie </a:t>
            </a:r>
            <a:r>
              <a:rPr lang="en-NZ" dirty="0" err="1" smtClean="0"/>
              <a:t>Christophersen</a:t>
            </a:r>
            <a:r>
              <a:rPr lang="en-NZ" dirty="0" smtClean="0"/>
              <a:t>, Russ </a:t>
            </a:r>
            <a:r>
              <a:rPr lang="en-NZ" dirty="0"/>
              <a:t>Van </a:t>
            </a:r>
            <a:r>
              <a:rPr lang="en-NZ" dirty="0" err="1"/>
              <a:t>Dissen</a:t>
            </a:r>
            <a:r>
              <a:rPr lang="en-NZ" dirty="0" smtClean="0"/>
              <a:t>, </a:t>
            </a:r>
            <a:r>
              <a:rPr lang="en-NZ" dirty="0"/>
              <a:t>Stephen Bannister</a:t>
            </a:r>
            <a:r>
              <a:rPr lang="en-NZ" dirty="0" smtClean="0"/>
              <a:t>, </a:t>
            </a:r>
            <a:r>
              <a:rPr lang="en-NZ" dirty="0"/>
              <a:t>John </a:t>
            </a:r>
            <a:r>
              <a:rPr lang="en-NZ" dirty="0" err="1"/>
              <a:t>Ristau</a:t>
            </a:r>
            <a:r>
              <a:rPr lang="en-NZ" dirty="0" smtClean="0"/>
              <a:t>, </a:t>
            </a:r>
            <a:r>
              <a:rPr lang="en-NZ" dirty="0" err="1"/>
              <a:t>Sigrun</a:t>
            </a:r>
            <a:r>
              <a:rPr lang="en-NZ" dirty="0"/>
              <a:t> </a:t>
            </a:r>
            <a:r>
              <a:rPr lang="en-NZ" dirty="0" err="1" smtClean="0"/>
              <a:t>Hreinsdottir</a:t>
            </a:r>
            <a:r>
              <a:rPr lang="en-NZ" dirty="0" smtClean="0"/>
              <a:t>, </a:t>
            </a:r>
            <a:r>
              <a:rPr lang="en-NZ" dirty="0"/>
              <a:t>Matt </a:t>
            </a:r>
            <a:r>
              <a:rPr lang="en-NZ" dirty="0" err="1" smtClean="0"/>
              <a:t>Gerstenberger</a:t>
            </a:r>
            <a:r>
              <a:rPr lang="en-NZ" dirty="0" smtClean="0"/>
              <a:t>, and many others</a:t>
            </a:r>
            <a:endParaRPr lang="en-NZ"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43063" y="1435100"/>
            <a:ext cx="3122612" cy="2425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 name="Content Placeholder 1"/>
          <p:cNvSpPr>
            <a:spLocks noGrp="1"/>
          </p:cNvSpPr>
          <p:nvPr>
            <p:ph idx="1"/>
          </p:nvPr>
        </p:nvSpPr>
        <p:spPr>
          <a:xfrm>
            <a:off x="1558926" y="3933826"/>
            <a:ext cx="9147175" cy="2227263"/>
          </a:xfrm>
        </p:spPr>
        <p:txBody>
          <a:bodyPr/>
          <a:lstStyle/>
          <a:p>
            <a:pPr marL="0" indent="0">
              <a:buNone/>
              <a:defRPr/>
            </a:pPr>
            <a:r>
              <a:rPr lang="en-NZ" sz="2400" dirty="0">
                <a:ea typeface="Calibri" panose="020F0502020204030204" pitchFamily="34" charset="0"/>
                <a:cs typeface="Times New Roman" panose="02020603050405020304" pitchFamily="18" charset="0"/>
              </a:rPr>
              <a:t>Rate of earthquakes of magnitude 6 and above:</a:t>
            </a:r>
          </a:p>
          <a:p>
            <a:pPr>
              <a:defRPr/>
            </a:pPr>
            <a:r>
              <a:rPr lang="en-NZ" sz="2400" dirty="0">
                <a:latin typeface="+mj-lt"/>
                <a:ea typeface="Calibri" panose="020F0502020204030204" pitchFamily="34" charset="0"/>
                <a:cs typeface="Times New Roman" panose="02020603050405020304" pitchFamily="18" charset="0"/>
              </a:rPr>
              <a:t>Entire aftershock region</a:t>
            </a:r>
          </a:p>
          <a:p>
            <a:pPr lvl="1">
              <a:defRPr/>
            </a:pPr>
            <a:r>
              <a:rPr lang="en-NZ" dirty="0">
                <a:latin typeface="+mj-lt"/>
                <a:ea typeface="Calibri" panose="020F0502020204030204" pitchFamily="34" charset="0"/>
                <a:cs typeface="Times New Roman" panose="02020603050405020304" pitchFamily="18" charset="0"/>
              </a:rPr>
              <a:t>About 5 times larger than normally expected for the month pre-Kaikoura</a:t>
            </a:r>
          </a:p>
          <a:p>
            <a:pPr>
              <a:defRPr/>
            </a:pPr>
            <a:r>
              <a:rPr lang="en-NZ" sz="2400" dirty="0">
                <a:latin typeface="+mj-lt"/>
                <a:ea typeface="Calibri" panose="020F0502020204030204" pitchFamily="34" charset="0"/>
                <a:cs typeface="Times New Roman" panose="02020603050405020304" pitchFamily="18" charset="0"/>
              </a:rPr>
              <a:t>Wellington region</a:t>
            </a:r>
          </a:p>
          <a:p>
            <a:pPr lvl="1">
              <a:defRPr/>
            </a:pPr>
            <a:r>
              <a:rPr lang="en-NZ" dirty="0">
                <a:ea typeface="Calibri" panose="020F0502020204030204" pitchFamily="34" charset="0"/>
                <a:cs typeface="Times New Roman" panose="02020603050405020304" pitchFamily="18" charset="0"/>
              </a:rPr>
              <a:t>1.6 times larger than normal for the next month</a:t>
            </a:r>
            <a:endParaRPr lang="en-NZ" dirty="0">
              <a:latin typeface="+mj-lt"/>
              <a:ea typeface="Calibri" panose="020F0502020204030204" pitchFamily="34" charset="0"/>
              <a:cs typeface="Times New Roman" panose="02020603050405020304" pitchFamily="18" charset="0"/>
            </a:endParaRPr>
          </a:p>
        </p:txBody>
      </p:sp>
      <p:graphicFrame>
        <p:nvGraphicFramePr>
          <p:cNvPr id="5" name="Table 4"/>
          <p:cNvGraphicFramePr>
            <a:graphicFrameLocks noGrp="1"/>
          </p:cNvGraphicFramePr>
          <p:nvPr/>
        </p:nvGraphicFramePr>
        <p:xfrm>
          <a:off x="4656138" y="1438275"/>
          <a:ext cx="5980112" cy="2422526"/>
        </p:xfrm>
        <a:graphic>
          <a:graphicData uri="http://schemas.openxmlformats.org/drawingml/2006/table">
            <a:tbl>
              <a:tblPr/>
              <a:tblGrid>
                <a:gridCol w="1308100"/>
                <a:gridCol w="1557337"/>
                <a:gridCol w="1557338"/>
                <a:gridCol w="1557337"/>
              </a:tblGrid>
              <a:tr h="373063">
                <a:tc rowSpan="2">
                  <a:txBody>
                    <a:bodyPr/>
                    <a:lstStyle>
                      <a:lvl1pPr>
                        <a:spcBef>
                          <a:spcPct val="20000"/>
                        </a:spcBef>
                        <a:defRPr sz="2200" b="1">
                          <a:solidFill>
                            <a:schemeClr val="bg1"/>
                          </a:solidFill>
                          <a:latin typeface="Arial" charset="0"/>
                        </a:defRPr>
                      </a:lvl1pPr>
                      <a:lvl2pPr marL="742950" indent="-285750">
                        <a:spcBef>
                          <a:spcPct val="20000"/>
                        </a:spcBef>
                        <a:defRPr sz="2200" b="1">
                          <a:solidFill>
                            <a:schemeClr val="bg1"/>
                          </a:solidFill>
                          <a:latin typeface="Arial" charset="0"/>
                        </a:defRPr>
                      </a:lvl2pPr>
                      <a:lvl3pPr marL="1143000" indent="-228600">
                        <a:spcBef>
                          <a:spcPct val="20000"/>
                        </a:spcBef>
                        <a:defRPr sz="2000" b="1">
                          <a:solidFill>
                            <a:schemeClr val="bg1"/>
                          </a:solidFill>
                          <a:latin typeface="Arial" charset="0"/>
                        </a:defRPr>
                      </a:lvl3pPr>
                      <a:lvl4pPr marL="1600200" indent="-228600">
                        <a:spcBef>
                          <a:spcPct val="20000"/>
                        </a:spcBef>
                        <a:defRPr b="1">
                          <a:solidFill>
                            <a:schemeClr val="bg1"/>
                          </a:solidFill>
                          <a:latin typeface="Arial" charset="0"/>
                        </a:defRPr>
                      </a:lvl4pPr>
                      <a:lvl5pPr marL="2057400" indent="-228600">
                        <a:spcBef>
                          <a:spcPct val="20000"/>
                        </a:spcBef>
                        <a:defRPr b="1">
                          <a:solidFill>
                            <a:schemeClr val="bg1"/>
                          </a:solidFill>
                          <a:latin typeface="Arial" charset="0"/>
                        </a:defRPr>
                      </a:lvl5pPr>
                      <a:lvl6pPr marL="2514600" indent="-228600" eaLnBrk="0" fontAlgn="base" hangingPunct="0">
                        <a:spcBef>
                          <a:spcPct val="20000"/>
                        </a:spcBef>
                        <a:spcAft>
                          <a:spcPct val="0"/>
                        </a:spcAft>
                        <a:defRPr b="1">
                          <a:solidFill>
                            <a:schemeClr val="bg1"/>
                          </a:solidFill>
                          <a:latin typeface="Arial" charset="0"/>
                        </a:defRPr>
                      </a:lvl6pPr>
                      <a:lvl7pPr marL="2971800" indent="-228600" eaLnBrk="0" fontAlgn="base" hangingPunct="0">
                        <a:spcBef>
                          <a:spcPct val="20000"/>
                        </a:spcBef>
                        <a:spcAft>
                          <a:spcPct val="0"/>
                        </a:spcAft>
                        <a:defRPr b="1">
                          <a:solidFill>
                            <a:schemeClr val="bg1"/>
                          </a:solidFill>
                          <a:latin typeface="Arial" charset="0"/>
                        </a:defRPr>
                      </a:lvl7pPr>
                      <a:lvl8pPr marL="3429000" indent="-228600" eaLnBrk="0" fontAlgn="base" hangingPunct="0">
                        <a:spcBef>
                          <a:spcPct val="20000"/>
                        </a:spcBef>
                        <a:spcAft>
                          <a:spcPct val="0"/>
                        </a:spcAft>
                        <a:defRPr b="1">
                          <a:solidFill>
                            <a:schemeClr val="bg1"/>
                          </a:solidFill>
                          <a:latin typeface="Arial" charset="0"/>
                        </a:defRPr>
                      </a:lvl8pPr>
                      <a:lvl9pPr marL="3886200" indent="-228600" eaLnBrk="0" fontAlgn="base" hangingPunct="0">
                        <a:spcBef>
                          <a:spcPct val="20000"/>
                        </a:spcBef>
                        <a:spcAft>
                          <a:spcPct val="0"/>
                        </a:spcAft>
                        <a:defRPr b="1">
                          <a:solidFill>
                            <a:schemeClr val="bg1"/>
                          </a:solidFill>
                          <a:latin typeface="Arial" charset="0"/>
                        </a:defRPr>
                      </a:lvl9pPr>
                    </a:lstStyle>
                    <a:p>
                      <a:pPr marL="0" marR="0" lvl="0" indent="0" algn="ctr" defTabSz="914400" rtl="0" eaLnBrk="1" fontAlgn="t" latinLnBrk="0" hangingPunct="1">
                        <a:lnSpc>
                          <a:spcPts val="1800"/>
                        </a:lnSpc>
                        <a:spcBef>
                          <a:spcPct val="0"/>
                        </a:spcBef>
                        <a:spcAft>
                          <a:spcPct val="0"/>
                        </a:spcAft>
                        <a:buClrTx/>
                        <a:buSzTx/>
                        <a:buFontTx/>
                        <a:buNone/>
                        <a:tabLst/>
                      </a:pPr>
                      <a:r>
                        <a:rPr kumimoji="0" lang="en-NZ" altLang="en-US" sz="1800" b="1" i="0" u="none" strike="noStrike" cap="none" normalizeH="0" baseline="0">
                          <a:ln>
                            <a:noFill/>
                          </a:ln>
                          <a:solidFill>
                            <a:schemeClr val="tx1"/>
                          </a:solidFill>
                          <a:effectLst/>
                          <a:latin typeface="Arial" charset="0"/>
                          <a:ea typeface="ＭＳ Ｐゴシック" charset="-128"/>
                        </a:rPr>
                        <a:t> time</a:t>
                      </a:r>
                      <a:endParaRPr kumimoji="0" lang="en-NZ" altLang="en-US" sz="1800" b="0" i="0" u="none" strike="noStrike" cap="none" normalizeH="0" baseline="0">
                        <a:ln>
                          <a:noFill/>
                        </a:ln>
                        <a:solidFill>
                          <a:schemeClr val="tx1"/>
                        </a:solidFill>
                        <a:effectLst/>
                        <a:latin typeface="Arial" charset="0"/>
                        <a:ea typeface="ＭＳ Ｐゴシック" charset="-128"/>
                      </a:endParaRPr>
                    </a:p>
                  </a:txBody>
                  <a:tcPr marL="95248" marR="95248" marT="66700" marB="66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200" b="1">
                          <a:solidFill>
                            <a:schemeClr val="bg1"/>
                          </a:solidFill>
                          <a:latin typeface="Arial" charset="0"/>
                        </a:defRPr>
                      </a:lvl1pPr>
                      <a:lvl2pPr marL="742950" indent="-285750">
                        <a:spcBef>
                          <a:spcPct val="20000"/>
                        </a:spcBef>
                        <a:defRPr sz="2200" b="1">
                          <a:solidFill>
                            <a:schemeClr val="bg1"/>
                          </a:solidFill>
                          <a:latin typeface="Arial" charset="0"/>
                        </a:defRPr>
                      </a:lvl2pPr>
                      <a:lvl3pPr marL="1143000" indent="-228600">
                        <a:spcBef>
                          <a:spcPct val="20000"/>
                        </a:spcBef>
                        <a:defRPr sz="2000" b="1">
                          <a:solidFill>
                            <a:schemeClr val="bg1"/>
                          </a:solidFill>
                          <a:latin typeface="Arial" charset="0"/>
                        </a:defRPr>
                      </a:lvl3pPr>
                      <a:lvl4pPr marL="1600200" indent="-228600">
                        <a:spcBef>
                          <a:spcPct val="20000"/>
                        </a:spcBef>
                        <a:defRPr b="1">
                          <a:solidFill>
                            <a:schemeClr val="bg1"/>
                          </a:solidFill>
                          <a:latin typeface="Arial" charset="0"/>
                        </a:defRPr>
                      </a:lvl4pPr>
                      <a:lvl5pPr marL="2057400" indent="-228600">
                        <a:spcBef>
                          <a:spcPct val="20000"/>
                        </a:spcBef>
                        <a:defRPr b="1">
                          <a:solidFill>
                            <a:schemeClr val="bg1"/>
                          </a:solidFill>
                          <a:latin typeface="Arial" charset="0"/>
                        </a:defRPr>
                      </a:lvl5pPr>
                      <a:lvl6pPr marL="2514600" indent="-228600" eaLnBrk="0" fontAlgn="base" hangingPunct="0">
                        <a:spcBef>
                          <a:spcPct val="20000"/>
                        </a:spcBef>
                        <a:spcAft>
                          <a:spcPct val="0"/>
                        </a:spcAft>
                        <a:defRPr b="1">
                          <a:solidFill>
                            <a:schemeClr val="bg1"/>
                          </a:solidFill>
                          <a:latin typeface="Arial" charset="0"/>
                        </a:defRPr>
                      </a:lvl6pPr>
                      <a:lvl7pPr marL="2971800" indent="-228600" eaLnBrk="0" fontAlgn="base" hangingPunct="0">
                        <a:spcBef>
                          <a:spcPct val="20000"/>
                        </a:spcBef>
                        <a:spcAft>
                          <a:spcPct val="0"/>
                        </a:spcAft>
                        <a:defRPr b="1">
                          <a:solidFill>
                            <a:schemeClr val="bg1"/>
                          </a:solidFill>
                          <a:latin typeface="Arial" charset="0"/>
                        </a:defRPr>
                      </a:lvl7pPr>
                      <a:lvl8pPr marL="3429000" indent="-228600" eaLnBrk="0" fontAlgn="base" hangingPunct="0">
                        <a:spcBef>
                          <a:spcPct val="20000"/>
                        </a:spcBef>
                        <a:spcAft>
                          <a:spcPct val="0"/>
                        </a:spcAft>
                        <a:defRPr b="1">
                          <a:solidFill>
                            <a:schemeClr val="bg1"/>
                          </a:solidFill>
                          <a:latin typeface="Arial" charset="0"/>
                        </a:defRPr>
                      </a:lvl8pPr>
                      <a:lvl9pPr marL="3886200" indent="-228600" eaLnBrk="0" fontAlgn="base" hangingPunct="0">
                        <a:spcBef>
                          <a:spcPct val="20000"/>
                        </a:spcBef>
                        <a:spcAft>
                          <a:spcPct val="0"/>
                        </a:spcAft>
                        <a:defRPr b="1">
                          <a:solidFill>
                            <a:schemeClr val="bg1"/>
                          </a:solidFill>
                          <a:latin typeface="Arial" charset="0"/>
                        </a:defRPr>
                      </a:lvl9pPr>
                    </a:lstStyle>
                    <a:p>
                      <a:pPr marL="0" marR="0" lvl="0" indent="0" algn="ctr" defTabSz="914400" rtl="0" eaLnBrk="1" fontAlgn="t" latinLnBrk="0" hangingPunct="1">
                        <a:lnSpc>
                          <a:spcPts val="1800"/>
                        </a:lnSpc>
                        <a:spcBef>
                          <a:spcPct val="0"/>
                        </a:spcBef>
                        <a:spcAft>
                          <a:spcPct val="0"/>
                        </a:spcAft>
                        <a:buClrTx/>
                        <a:buSzTx/>
                        <a:buFontTx/>
                        <a:buNone/>
                        <a:tabLst/>
                      </a:pPr>
                      <a:r>
                        <a:rPr kumimoji="0" lang="en-NZ" altLang="en-US" sz="1600" b="1" i="0" u="none" strike="noStrike" cap="none" normalizeH="0" baseline="0">
                          <a:ln>
                            <a:noFill/>
                          </a:ln>
                          <a:solidFill>
                            <a:schemeClr val="tx1"/>
                          </a:solidFill>
                          <a:effectLst/>
                          <a:latin typeface="Arial" charset="0"/>
                          <a:ea typeface="ＭＳ Ｐゴシック" charset="-128"/>
                        </a:rPr>
                        <a:t>M 5.0-5.9</a:t>
                      </a:r>
                      <a:endParaRPr kumimoji="0" lang="en-NZ" altLang="en-US" sz="1600" b="0" i="0" u="none" strike="noStrike" cap="none" normalizeH="0" baseline="0">
                        <a:ln>
                          <a:noFill/>
                        </a:ln>
                        <a:solidFill>
                          <a:schemeClr val="tx1"/>
                        </a:solidFill>
                        <a:effectLst/>
                        <a:latin typeface="Arial" charset="0"/>
                        <a:ea typeface="ＭＳ Ｐゴシック" charset="-128"/>
                      </a:endParaRPr>
                    </a:p>
                  </a:txBody>
                  <a:tcPr marL="95248" marR="95248" marT="66700" marB="66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FFFFFF"/>
                    </a:solidFill>
                  </a:tcPr>
                </a:tc>
                <a:tc>
                  <a:txBody>
                    <a:bodyPr/>
                    <a:lstStyle>
                      <a:lvl1pPr>
                        <a:spcBef>
                          <a:spcPct val="20000"/>
                        </a:spcBef>
                        <a:defRPr sz="2200" b="1">
                          <a:solidFill>
                            <a:schemeClr val="bg1"/>
                          </a:solidFill>
                          <a:latin typeface="Arial" charset="0"/>
                        </a:defRPr>
                      </a:lvl1pPr>
                      <a:lvl2pPr marL="742950" indent="-285750">
                        <a:spcBef>
                          <a:spcPct val="20000"/>
                        </a:spcBef>
                        <a:defRPr sz="2200" b="1">
                          <a:solidFill>
                            <a:schemeClr val="bg1"/>
                          </a:solidFill>
                          <a:latin typeface="Arial" charset="0"/>
                        </a:defRPr>
                      </a:lvl2pPr>
                      <a:lvl3pPr marL="1143000" indent="-228600">
                        <a:spcBef>
                          <a:spcPct val="20000"/>
                        </a:spcBef>
                        <a:defRPr sz="2000" b="1">
                          <a:solidFill>
                            <a:schemeClr val="bg1"/>
                          </a:solidFill>
                          <a:latin typeface="Arial" charset="0"/>
                        </a:defRPr>
                      </a:lvl3pPr>
                      <a:lvl4pPr marL="1600200" indent="-228600">
                        <a:spcBef>
                          <a:spcPct val="20000"/>
                        </a:spcBef>
                        <a:defRPr b="1">
                          <a:solidFill>
                            <a:schemeClr val="bg1"/>
                          </a:solidFill>
                          <a:latin typeface="Arial" charset="0"/>
                        </a:defRPr>
                      </a:lvl4pPr>
                      <a:lvl5pPr marL="2057400" indent="-228600">
                        <a:spcBef>
                          <a:spcPct val="20000"/>
                        </a:spcBef>
                        <a:defRPr b="1">
                          <a:solidFill>
                            <a:schemeClr val="bg1"/>
                          </a:solidFill>
                          <a:latin typeface="Arial" charset="0"/>
                        </a:defRPr>
                      </a:lvl5pPr>
                      <a:lvl6pPr marL="2514600" indent="-228600" eaLnBrk="0" fontAlgn="base" hangingPunct="0">
                        <a:spcBef>
                          <a:spcPct val="20000"/>
                        </a:spcBef>
                        <a:spcAft>
                          <a:spcPct val="0"/>
                        </a:spcAft>
                        <a:defRPr b="1">
                          <a:solidFill>
                            <a:schemeClr val="bg1"/>
                          </a:solidFill>
                          <a:latin typeface="Arial" charset="0"/>
                        </a:defRPr>
                      </a:lvl6pPr>
                      <a:lvl7pPr marL="2971800" indent="-228600" eaLnBrk="0" fontAlgn="base" hangingPunct="0">
                        <a:spcBef>
                          <a:spcPct val="20000"/>
                        </a:spcBef>
                        <a:spcAft>
                          <a:spcPct val="0"/>
                        </a:spcAft>
                        <a:defRPr b="1">
                          <a:solidFill>
                            <a:schemeClr val="bg1"/>
                          </a:solidFill>
                          <a:latin typeface="Arial" charset="0"/>
                        </a:defRPr>
                      </a:lvl7pPr>
                      <a:lvl8pPr marL="3429000" indent="-228600" eaLnBrk="0" fontAlgn="base" hangingPunct="0">
                        <a:spcBef>
                          <a:spcPct val="20000"/>
                        </a:spcBef>
                        <a:spcAft>
                          <a:spcPct val="0"/>
                        </a:spcAft>
                        <a:defRPr b="1">
                          <a:solidFill>
                            <a:schemeClr val="bg1"/>
                          </a:solidFill>
                          <a:latin typeface="Arial" charset="0"/>
                        </a:defRPr>
                      </a:lvl8pPr>
                      <a:lvl9pPr marL="3886200" indent="-228600" eaLnBrk="0" fontAlgn="base" hangingPunct="0">
                        <a:spcBef>
                          <a:spcPct val="20000"/>
                        </a:spcBef>
                        <a:spcAft>
                          <a:spcPct val="0"/>
                        </a:spcAft>
                        <a:defRPr b="1">
                          <a:solidFill>
                            <a:schemeClr val="bg1"/>
                          </a:solidFill>
                          <a:latin typeface="Arial" charset="0"/>
                        </a:defRPr>
                      </a:lvl9pPr>
                    </a:lstStyle>
                    <a:p>
                      <a:pPr marL="0" marR="0" lvl="0" indent="0" algn="ctr" defTabSz="914400" rtl="0" eaLnBrk="1" fontAlgn="t" latinLnBrk="0" hangingPunct="1">
                        <a:lnSpc>
                          <a:spcPts val="1800"/>
                        </a:lnSpc>
                        <a:spcBef>
                          <a:spcPct val="0"/>
                        </a:spcBef>
                        <a:spcAft>
                          <a:spcPct val="0"/>
                        </a:spcAft>
                        <a:buClrTx/>
                        <a:buSzTx/>
                        <a:buFontTx/>
                        <a:buNone/>
                        <a:tabLst/>
                      </a:pPr>
                      <a:r>
                        <a:rPr kumimoji="0" lang="en-NZ" altLang="en-US" sz="1600" b="1" i="0" u="none" strike="noStrike" cap="none" normalizeH="0" baseline="0">
                          <a:ln>
                            <a:noFill/>
                          </a:ln>
                          <a:solidFill>
                            <a:schemeClr val="tx1"/>
                          </a:solidFill>
                          <a:effectLst/>
                          <a:latin typeface="Arial" charset="0"/>
                          <a:ea typeface="ＭＳ Ｐゴシック" charset="-128"/>
                        </a:rPr>
                        <a:t>M 6.0-6.9</a:t>
                      </a:r>
                      <a:endParaRPr kumimoji="0" lang="en-NZ" altLang="en-US" sz="1600" b="0" i="0" u="none" strike="noStrike" cap="none" normalizeH="0" baseline="0">
                        <a:ln>
                          <a:noFill/>
                        </a:ln>
                        <a:solidFill>
                          <a:schemeClr val="tx1"/>
                        </a:solidFill>
                        <a:effectLst/>
                        <a:latin typeface="Arial" charset="0"/>
                        <a:ea typeface="ＭＳ Ｐゴシック" charset="-128"/>
                      </a:endParaRPr>
                    </a:p>
                  </a:txBody>
                  <a:tcPr marL="95248" marR="95248" marT="66700" marB="66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FFFFFF"/>
                    </a:solidFill>
                  </a:tcPr>
                </a:tc>
                <a:tc>
                  <a:txBody>
                    <a:bodyPr/>
                    <a:lstStyle>
                      <a:lvl1pPr>
                        <a:spcBef>
                          <a:spcPct val="20000"/>
                        </a:spcBef>
                        <a:defRPr sz="2200" b="1">
                          <a:solidFill>
                            <a:schemeClr val="bg1"/>
                          </a:solidFill>
                          <a:latin typeface="Arial" charset="0"/>
                        </a:defRPr>
                      </a:lvl1pPr>
                      <a:lvl2pPr marL="742950" indent="-285750">
                        <a:spcBef>
                          <a:spcPct val="20000"/>
                        </a:spcBef>
                        <a:defRPr sz="2200" b="1">
                          <a:solidFill>
                            <a:schemeClr val="bg1"/>
                          </a:solidFill>
                          <a:latin typeface="Arial" charset="0"/>
                        </a:defRPr>
                      </a:lvl2pPr>
                      <a:lvl3pPr marL="1143000" indent="-228600">
                        <a:spcBef>
                          <a:spcPct val="20000"/>
                        </a:spcBef>
                        <a:defRPr sz="2000" b="1">
                          <a:solidFill>
                            <a:schemeClr val="bg1"/>
                          </a:solidFill>
                          <a:latin typeface="Arial" charset="0"/>
                        </a:defRPr>
                      </a:lvl3pPr>
                      <a:lvl4pPr marL="1600200" indent="-228600">
                        <a:spcBef>
                          <a:spcPct val="20000"/>
                        </a:spcBef>
                        <a:defRPr b="1">
                          <a:solidFill>
                            <a:schemeClr val="bg1"/>
                          </a:solidFill>
                          <a:latin typeface="Arial" charset="0"/>
                        </a:defRPr>
                      </a:lvl4pPr>
                      <a:lvl5pPr marL="2057400" indent="-228600">
                        <a:spcBef>
                          <a:spcPct val="20000"/>
                        </a:spcBef>
                        <a:defRPr b="1">
                          <a:solidFill>
                            <a:schemeClr val="bg1"/>
                          </a:solidFill>
                          <a:latin typeface="Arial" charset="0"/>
                        </a:defRPr>
                      </a:lvl5pPr>
                      <a:lvl6pPr marL="2514600" indent="-228600" eaLnBrk="0" fontAlgn="base" hangingPunct="0">
                        <a:spcBef>
                          <a:spcPct val="20000"/>
                        </a:spcBef>
                        <a:spcAft>
                          <a:spcPct val="0"/>
                        </a:spcAft>
                        <a:defRPr b="1">
                          <a:solidFill>
                            <a:schemeClr val="bg1"/>
                          </a:solidFill>
                          <a:latin typeface="Arial" charset="0"/>
                        </a:defRPr>
                      </a:lvl6pPr>
                      <a:lvl7pPr marL="2971800" indent="-228600" eaLnBrk="0" fontAlgn="base" hangingPunct="0">
                        <a:spcBef>
                          <a:spcPct val="20000"/>
                        </a:spcBef>
                        <a:spcAft>
                          <a:spcPct val="0"/>
                        </a:spcAft>
                        <a:defRPr b="1">
                          <a:solidFill>
                            <a:schemeClr val="bg1"/>
                          </a:solidFill>
                          <a:latin typeface="Arial" charset="0"/>
                        </a:defRPr>
                      </a:lvl7pPr>
                      <a:lvl8pPr marL="3429000" indent="-228600" eaLnBrk="0" fontAlgn="base" hangingPunct="0">
                        <a:spcBef>
                          <a:spcPct val="20000"/>
                        </a:spcBef>
                        <a:spcAft>
                          <a:spcPct val="0"/>
                        </a:spcAft>
                        <a:defRPr b="1">
                          <a:solidFill>
                            <a:schemeClr val="bg1"/>
                          </a:solidFill>
                          <a:latin typeface="Arial" charset="0"/>
                        </a:defRPr>
                      </a:lvl8pPr>
                      <a:lvl9pPr marL="3886200" indent="-228600" eaLnBrk="0" fontAlgn="base" hangingPunct="0">
                        <a:spcBef>
                          <a:spcPct val="20000"/>
                        </a:spcBef>
                        <a:spcAft>
                          <a:spcPct val="0"/>
                        </a:spcAft>
                        <a:defRPr b="1">
                          <a:solidFill>
                            <a:schemeClr val="bg1"/>
                          </a:solidFill>
                          <a:latin typeface="Arial" charset="0"/>
                        </a:defRPr>
                      </a:lvl9pPr>
                    </a:lstStyle>
                    <a:p>
                      <a:pPr marL="0" marR="0" lvl="0" indent="0" algn="ctr" defTabSz="914400" rtl="0" eaLnBrk="1" fontAlgn="t" latinLnBrk="0" hangingPunct="1">
                        <a:lnSpc>
                          <a:spcPts val="1800"/>
                        </a:lnSpc>
                        <a:spcBef>
                          <a:spcPct val="0"/>
                        </a:spcBef>
                        <a:spcAft>
                          <a:spcPct val="0"/>
                        </a:spcAft>
                        <a:buClrTx/>
                        <a:buSzTx/>
                        <a:buFontTx/>
                        <a:buNone/>
                        <a:tabLst/>
                      </a:pPr>
                      <a:r>
                        <a:rPr kumimoji="0" lang="en-US" altLang="en-US" sz="1600" b="1" i="0" u="none" strike="noStrike" cap="none" normalizeH="0" baseline="0">
                          <a:ln>
                            <a:noFill/>
                          </a:ln>
                          <a:solidFill>
                            <a:schemeClr val="tx1"/>
                          </a:solidFill>
                          <a:effectLst/>
                          <a:latin typeface="Arial" charset="0"/>
                          <a:ea typeface="ＭＳ Ｐゴシック" charset="-128"/>
                        </a:rPr>
                        <a:t>M ≥7</a:t>
                      </a:r>
                      <a:endParaRPr kumimoji="0" lang="en-US" altLang="en-US" sz="1600" b="0" i="0" u="none" strike="noStrike" cap="none" normalizeH="0" baseline="0">
                        <a:ln>
                          <a:noFill/>
                        </a:ln>
                        <a:solidFill>
                          <a:schemeClr val="tx1"/>
                        </a:solidFill>
                        <a:effectLst/>
                        <a:latin typeface="Arial" charset="0"/>
                        <a:ea typeface="ＭＳ Ｐゴシック" charset="-128"/>
                      </a:endParaRPr>
                    </a:p>
                  </a:txBody>
                  <a:tcPr marL="95248" marR="95248" marT="66700" marB="66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FFFFFF"/>
                    </a:solidFill>
                  </a:tcPr>
                </a:tc>
              </a:tr>
              <a:tr h="836613">
                <a:tc vMerge="1">
                  <a:txBody>
                    <a:bodyPr/>
                    <a:lstStyle/>
                    <a:p>
                      <a:endParaRPr lang="en-US"/>
                    </a:p>
                  </a:txBody>
                  <a:tcPr/>
                </a:tc>
                <a:tc>
                  <a:txBody>
                    <a:bodyPr/>
                    <a:lstStyle>
                      <a:lvl1pPr>
                        <a:spcBef>
                          <a:spcPct val="20000"/>
                        </a:spcBef>
                        <a:defRPr sz="2200" b="1">
                          <a:solidFill>
                            <a:schemeClr val="bg1"/>
                          </a:solidFill>
                          <a:latin typeface="Arial" charset="0"/>
                        </a:defRPr>
                      </a:lvl1pPr>
                      <a:lvl2pPr marL="742950" indent="-285750">
                        <a:spcBef>
                          <a:spcPct val="20000"/>
                        </a:spcBef>
                        <a:defRPr sz="2200" b="1">
                          <a:solidFill>
                            <a:schemeClr val="bg1"/>
                          </a:solidFill>
                          <a:latin typeface="Arial" charset="0"/>
                        </a:defRPr>
                      </a:lvl2pPr>
                      <a:lvl3pPr marL="1143000" indent="-228600">
                        <a:spcBef>
                          <a:spcPct val="20000"/>
                        </a:spcBef>
                        <a:defRPr sz="2000" b="1">
                          <a:solidFill>
                            <a:schemeClr val="bg1"/>
                          </a:solidFill>
                          <a:latin typeface="Arial" charset="0"/>
                        </a:defRPr>
                      </a:lvl3pPr>
                      <a:lvl4pPr marL="1600200" indent="-228600">
                        <a:spcBef>
                          <a:spcPct val="20000"/>
                        </a:spcBef>
                        <a:defRPr b="1">
                          <a:solidFill>
                            <a:schemeClr val="bg1"/>
                          </a:solidFill>
                          <a:latin typeface="Arial" charset="0"/>
                        </a:defRPr>
                      </a:lvl4pPr>
                      <a:lvl5pPr marL="2057400" indent="-228600">
                        <a:spcBef>
                          <a:spcPct val="20000"/>
                        </a:spcBef>
                        <a:defRPr b="1">
                          <a:solidFill>
                            <a:schemeClr val="bg1"/>
                          </a:solidFill>
                          <a:latin typeface="Arial" charset="0"/>
                        </a:defRPr>
                      </a:lvl5pPr>
                      <a:lvl6pPr marL="2514600" indent="-228600" eaLnBrk="0" fontAlgn="base" hangingPunct="0">
                        <a:spcBef>
                          <a:spcPct val="20000"/>
                        </a:spcBef>
                        <a:spcAft>
                          <a:spcPct val="0"/>
                        </a:spcAft>
                        <a:defRPr b="1">
                          <a:solidFill>
                            <a:schemeClr val="bg1"/>
                          </a:solidFill>
                          <a:latin typeface="Arial" charset="0"/>
                        </a:defRPr>
                      </a:lvl6pPr>
                      <a:lvl7pPr marL="2971800" indent="-228600" eaLnBrk="0" fontAlgn="base" hangingPunct="0">
                        <a:spcBef>
                          <a:spcPct val="20000"/>
                        </a:spcBef>
                        <a:spcAft>
                          <a:spcPct val="0"/>
                        </a:spcAft>
                        <a:defRPr b="1">
                          <a:solidFill>
                            <a:schemeClr val="bg1"/>
                          </a:solidFill>
                          <a:latin typeface="Arial" charset="0"/>
                        </a:defRPr>
                      </a:lvl7pPr>
                      <a:lvl8pPr marL="3429000" indent="-228600" eaLnBrk="0" fontAlgn="base" hangingPunct="0">
                        <a:spcBef>
                          <a:spcPct val="20000"/>
                        </a:spcBef>
                        <a:spcAft>
                          <a:spcPct val="0"/>
                        </a:spcAft>
                        <a:defRPr b="1">
                          <a:solidFill>
                            <a:schemeClr val="bg1"/>
                          </a:solidFill>
                          <a:latin typeface="Arial" charset="0"/>
                        </a:defRPr>
                      </a:lvl8pPr>
                      <a:lvl9pPr marL="3886200" indent="-228600" eaLnBrk="0" fontAlgn="base" hangingPunct="0">
                        <a:spcBef>
                          <a:spcPct val="20000"/>
                        </a:spcBef>
                        <a:spcAft>
                          <a:spcPct val="0"/>
                        </a:spcAft>
                        <a:defRPr b="1">
                          <a:solidFill>
                            <a:schemeClr val="bg1"/>
                          </a:solidFill>
                          <a:latin typeface="Arial" charset="0"/>
                        </a:defRPr>
                      </a:lvl9pPr>
                    </a:lstStyle>
                    <a:p>
                      <a:pPr marL="0" marR="0" lvl="0" indent="0" algn="ctr" defTabSz="914400" rtl="0" eaLnBrk="1" fontAlgn="t" latinLnBrk="0" hangingPunct="1">
                        <a:lnSpc>
                          <a:spcPts val="18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Arial" charset="0"/>
                          <a:ea typeface="ＭＳ Ｐゴシック" charset="-128"/>
                        </a:rPr>
                        <a:t>Probability of 1 or more </a:t>
                      </a:r>
                    </a:p>
                    <a:p>
                      <a:pPr marL="0" marR="0" lvl="0" indent="0" algn="ctr" defTabSz="914400" rtl="0" eaLnBrk="1" fontAlgn="t" latinLnBrk="0" hangingPunct="1">
                        <a:lnSpc>
                          <a:spcPts val="18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Arial" charset="0"/>
                          <a:ea typeface="ＭＳ Ｐゴシック" charset="-128"/>
                        </a:rPr>
                        <a:t>M5.0-5.9</a:t>
                      </a:r>
                      <a:endParaRPr kumimoji="0" lang="en-US" altLang="en-US" sz="1200" b="0" i="0" u="none" strike="noStrike" cap="none" normalizeH="0" baseline="0">
                        <a:ln>
                          <a:noFill/>
                        </a:ln>
                        <a:solidFill>
                          <a:schemeClr val="tx1"/>
                        </a:solidFill>
                        <a:effectLst/>
                        <a:latin typeface="Arial" charset="0"/>
                        <a:ea typeface="ＭＳ Ｐゴシック" charset="-128"/>
                      </a:endParaRPr>
                    </a:p>
                  </a:txBody>
                  <a:tcPr marL="95248" marR="95248" marT="66700" marB="66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200" b="1">
                          <a:solidFill>
                            <a:schemeClr val="bg1"/>
                          </a:solidFill>
                          <a:latin typeface="Arial" charset="0"/>
                        </a:defRPr>
                      </a:lvl1pPr>
                      <a:lvl2pPr marL="742950" indent="-285750">
                        <a:spcBef>
                          <a:spcPct val="20000"/>
                        </a:spcBef>
                        <a:defRPr sz="2200" b="1">
                          <a:solidFill>
                            <a:schemeClr val="bg1"/>
                          </a:solidFill>
                          <a:latin typeface="Arial" charset="0"/>
                        </a:defRPr>
                      </a:lvl2pPr>
                      <a:lvl3pPr marL="1143000" indent="-228600">
                        <a:spcBef>
                          <a:spcPct val="20000"/>
                        </a:spcBef>
                        <a:defRPr sz="2000" b="1">
                          <a:solidFill>
                            <a:schemeClr val="bg1"/>
                          </a:solidFill>
                          <a:latin typeface="Arial" charset="0"/>
                        </a:defRPr>
                      </a:lvl3pPr>
                      <a:lvl4pPr marL="1600200" indent="-228600">
                        <a:spcBef>
                          <a:spcPct val="20000"/>
                        </a:spcBef>
                        <a:defRPr b="1">
                          <a:solidFill>
                            <a:schemeClr val="bg1"/>
                          </a:solidFill>
                          <a:latin typeface="Arial" charset="0"/>
                        </a:defRPr>
                      </a:lvl4pPr>
                      <a:lvl5pPr marL="2057400" indent="-228600">
                        <a:spcBef>
                          <a:spcPct val="20000"/>
                        </a:spcBef>
                        <a:defRPr b="1">
                          <a:solidFill>
                            <a:schemeClr val="bg1"/>
                          </a:solidFill>
                          <a:latin typeface="Arial" charset="0"/>
                        </a:defRPr>
                      </a:lvl5pPr>
                      <a:lvl6pPr marL="2514600" indent="-228600" eaLnBrk="0" fontAlgn="base" hangingPunct="0">
                        <a:spcBef>
                          <a:spcPct val="20000"/>
                        </a:spcBef>
                        <a:spcAft>
                          <a:spcPct val="0"/>
                        </a:spcAft>
                        <a:defRPr b="1">
                          <a:solidFill>
                            <a:schemeClr val="bg1"/>
                          </a:solidFill>
                          <a:latin typeface="Arial" charset="0"/>
                        </a:defRPr>
                      </a:lvl6pPr>
                      <a:lvl7pPr marL="2971800" indent="-228600" eaLnBrk="0" fontAlgn="base" hangingPunct="0">
                        <a:spcBef>
                          <a:spcPct val="20000"/>
                        </a:spcBef>
                        <a:spcAft>
                          <a:spcPct val="0"/>
                        </a:spcAft>
                        <a:defRPr b="1">
                          <a:solidFill>
                            <a:schemeClr val="bg1"/>
                          </a:solidFill>
                          <a:latin typeface="Arial" charset="0"/>
                        </a:defRPr>
                      </a:lvl7pPr>
                      <a:lvl8pPr marL="3429000" indent="-228600" eaLnBrk="0" fontAlgn="base" hangingPunct="0">
                        <a:spcBef>
                          <a:spcPct val="20000"/>
                        </a:spcBef>
                        <a:spcAft>
                          <a:spcPct val="0"/>
                        </a:spcAft>
                        <a:defRPr b="1">
                          <a:solidFill>
                            <a:schemeClr val="bg1"/>
                          </a:solidFill>
                          <a:latin typeface="Arial" charset="0"/>
                        </a:defRPr>
                      </a:lvl8pPr>
                      <a:lvl9pPr marL="3886200" indent="-228600" eaLnBrk="0" fontAlgn="base" hangingPunct="0">
                        <a:spcBef>
                          <a:spcPct val="20000"/>
                        </a:spcBef>
                        <a:spcAft>
                          <a:spcPct val="0"/>
                        </a:spcAft>
                        <a:defRPr b="1">
                          <a:solidFill>
                            <a:schemeClr val="bg1"/>
                          </a:solidFill>
                          <a:latin typeface="Arial" charset="0"/>
                        </a:defRPr>
                      </a:lvl9pPr>
                    </a:lstStyle>
                    <a:p>
                      <a:pPr marL="0" marR="0" lvl="0" indent="0" algn="ctr" defTabSz="914400" rtl="0" eaLnBrk="1" fontAlgn="t" latinLnBrk="0" hangingPunct="1">
                        <a:lnSpc>
                          <a:spcPts val="18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Arial" charset="0"/>
                          <a:ea typeface="ＭＳ Ｐゴシック" charset="-128"/>
                        </a:rPr>
                        <a:t>Probability of 1 or more </a:t>
                      </a:r>
                    </a:p>
                    <a:p>
                      <a:pPr marL="0" marR="0" lvl="0" indent="0" algn="ctr" defTabSz="914400" rtl="0" eaLnBrk="1" fontAlgn="t" latinLnBrk="0" hangingPunct="1">
                        <a:lnSpc>
                          <a:spcPts val="18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Arial" charset="0"/>
                          <a:ea typeface="ＭＳ Ｐゴシック" charset="-128"/>
                        </a:rPr>
                        <a:t>M6.0-6.9</a:t>
                      </a:r>
                      <a:endParaRPr kumimoji="0" lang="en-US" altLang="en-US" sz="1200" b="0" i="0" u="none" strike="noStrike" cap="none" normalizeH="0" baseline="0">
                        <a:ln>
                          <a:noFill/>
                        </a:ln>
                        <a:solidFill>
                          <a:schemeClr val="tx1"/>
                        </a:solidFill>
                        <a:effectLst/>
                        <a:latin typeface="Arial" charset="0"/>
                        <a:ea typeface="ＭＳ Ｐゴシック" charset="-128"/>
                      </a:endParaRPr>
                    </a:p>
                  </a:txBody>
                  <a:tcPr marL="95248" marR="95248" marT="66700" marB="66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200" b="1">
                          <a:solidFill>
                            <a:schemeClr val="bg1"/>
                          </a:solidFill>
                          <a:latin typeface="Arial" charset="0"/>
                        </a:defRPr>
                      </a:lvl1pPr>
                      <a:lvl2pPr marL="742950" indent="-285750">
                        <a:spcBef>
                          <a:spcPct val="20000"/>
                        </a:spcBef>
                        <a:defRPr sz="2200" b="1">
                          <a:solidFill>
                            <a:schemeClr val="bg1"/>
                          </a:solidFill>
                          <a:latin typeface="Arial" charset="0"/>
                        </a:defRPr>
                      </a:lvl2pPr>
                      <a:lvl3pPr marL="1143000" indent="-228600">
                        <a:spcBef>
                          <a:spcPct val="20000"/>
                        </a:spcBef>
                        <a:defRPr sz="2000" b="1">
                          <a:solidFill>
                            <a:schemeClr val="bg1"/>
                          </a:solidFill>
                          <a:latin typeface="Arial" charset="0"/>
                        </a:defRPr>
                      </a:lvl3pPr>
                      <a:lvl4pPr marL="1600200" indent="-228600">
                        <a:spcBef>
                          <a:spcPct val="20000"/>
                        </a:spcBef>
                        <a:defRPr b="1">
                          <a:solidFill>
                            <a:schemeClr val="bg1"/>
                          </a:solidFill>
                          <a:latin typeface="Arial" charset="0"/>
                        </a:defRPr>
                      </a:lvl4pPr>
                      <a:lvl5pPr marL="2057400" indent="-228600">
                        <a:spcBef>
                          <a:spcPct val="20000"/>
                        </a:spcBef>
                        <a:defRPr b="1">
                          <a:solidFill>
                            <a:schemeClr val="bg1"/>
                          </a:solidFill>
                          <a:latin typeface="Arial" charset="0"/>
                        </a:defRPr>
                      </a:lvl5pPr>
                      <a:lvl6pPr marL="2514600" indent="-228600" eaLnBrk="0" fontAlgn="base" hangingPunct="0">
                        <a:spcBef>
                          <a:spcPct val="20000"/>
                        </a:spcBef>
                        <a:spcAft>
                          <a:spcPct val="0"/>
                        </a:spcAft>
                        <a:defRPr b="1">
                          <a:solidFill>
                            <a:schemeClr val="bg1"/>
                          </a:solidFill>
                          <a:latin typeface="Arial" charset="0"/>
                        </a:defRPr>
                      </a:lvl6pPr>
                      <a:lvl7pPr marL="2971800" indent="-228600" eaLnBrk="0" fontAlgn="base" hangingPunct="0">
                        <a:spcBef>
                          <a:spcPct val="20000"/>
                        </a:spcBef>
                        <a:spcAft>
                          <a:spcPct val="0"/>
                        </a:spcAft>
                        <a:defRPr b="1">
                          <a:solidFill>
                            <a:schemeClr val="bg1"/>
                          </a:solidFill>
                          <a:latin typeface="Arial" charset="0"/>
                        </a:defRPr>
                      </a:lvl7pPr>
                      <a:lvl8pPr marL="3429000" indent="-228600" eaLnBrk="0" fontAlgn="base" hangingPunct="0">
                        <a:spcBef>
                          <a:spcPct val="20000"/>
                        </a:spcBef>
                        <a:spcAft>
                          <a:spcPct val="0"/>
                        </a:spcAft>
                        <a:defRPr b="1">
                          <a:solidFill>
                            <a:schemeClr val="bg1"/>
                          </a:solidFill>
                          <a:latin typeface="Arial" charset="0"/>
                        </a:defRPr>
                      </a:lvl8pPr>
                      <a:lvl9pPr marL="3886200" indent="-228600" eaLnBrk="0" fontAlgn="base" hangingPunct="0">
                        <a:spcBef>
                          <a:spcPct val="20000"/>
                        </a:spcBef>
                        <a:spcAft>
                          <a:spcPct val="0"/>
                        </a:spcAft>
                        <a:defRPr b="1">
                          <a:solidFill>
                            <a:schemeClr val="bg1"/>
                          </a:solidFill>
                          <a:latin typeface="Arial" charset="0"/>
                        </a:defRPr>
                      </a:lvl9pPr>
                    </a:lstStyle>
                    <a:p>
                      <a:pPr marL="0" marR="0" lvl="0" indent="0" algn="ctr" defTabSz="914400" rtl="0" eaLnBrk="1" fontAlgn="t" latinLnBrk="0" hangingPunct="1">
                        <a:lnSpc>
                          <a:spcPts val="18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Arial" charset="0"/>
                          <a:ea typeface="ＭＳ Ｐゴシック" charset="-128"/>
                        </a:rPr>
                        <a:t>Probability of 1 or more </a:t>
                      </a:r>
                    </a:p>
                    <a:p>
                      <a:pPr marL="0" marR="0" lvl="0" indent="0" algn="ctr" defTabSz="914400" rtl="0" eaLnBrk="1" fontAlgn="t" latinLnBrk="0" hangingPunct="1">
                        <a:lnSpc>
                          <a:spcPts val="18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Arial" charset="0"/>
                          <a:ea typeface="ＭＳ Ｐゴシック" charset="-128"/>
                        </a:rPr>
                        <a:t>M≥7</a:t>
                      </a:r>
                      <a:endParaRPr kumimoji="0" lang="en-US" altLang="en-US" sz="1200" b="0" i="0" u="none" strike="noStrike" cap="none" normalizeH="0" baseline="0">
                        <a:ln>
                          <a:noFill/>
                        </a:ln>
                        <a:solidFill>
                          <a:schemeClr val="tx1"/>
                        </a:solidFill>
                        <a:effectLst/>
                        <a:latin typeface="Arial" charset="0"/>
                        <a:ea typeface="ＭＳ Ｐゴシック" charset="-128"/>
                      </a:endParaRPr>
                    </a:p>
                  </a:txBody>
                  <a:tcPr marL="95248" marR="95248" marT="66700" marB="66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606425">
                <a:tc>
                  <a:txBody>
                    <a:bodyPr/>
                    <a:lstStyle>
                      <a:lvl1pPr>
                        <a:spcBef>
                          <a:spcPct val="20000"/>
                        </a:spcBef>
                        <a:defRPr sz="2200" b="1">
                          <a:solidFill>
                            <a:schemeClr val="bg1"/>
                          </a:solidFill>
                          <a:latin typeface="Arial" charset="0"/>
                        </a:defRPr>
                      </a:lvl1pPr>
                      <a:lvl2pPr marL="742950" indent="-285750">
                        <a:spcBef>
                          <a:spcPct val="20000"/>
                        </a:spcBef>
                        <a:defRPr sz="2200" b="1">
                          <a:solidFill>
                            <a:schemeClr val="bg1"/>
                          </a:solidFill>
                          <a:latin typeface="Arial" charset="0"/>
                        </a:defRPr>
                      </a:lvl2pPr>
                      <a:lvl3pPr marL="1143000" indent="-228600">
                        <a:spcBef>
                          <a:spcPct val="20000"/>
                        </a:spcBef>
                        <a:defRPr sz="2000" b="1">
                          <a:solidFill>
                            <a:schemeClr val="bg1"/>
                          </a:solidFill>
                          <a:latin typeface="Arial" charset="0"/>
                        </a:defRPr>
                      </a:lvl3pPr>
                      <a:lvl4pPr marL="1600200" indent="-228600">
                        <a:spcBef>
                          <a:spcPct val="20000"/>
                        </a:spcBef>
                        <a:defRPr b="1">
                          <a:solidFill>
                            <a:schemeClr val="bg1"/>
                          </a:solidFill>
                          <a:latin typeface="Arial" charset="0"/>
                        </a:defRPr>
                      </a:lvl4pPr>
                      <a:lvl5pPr marL="2057400" indent="-228600">
                        <a:spcBef>
                          <a:spcPct val="20000"/>
                        </a:spcBef>
                        <a:defRPr b="1">
                          <a:solidFill>
                            <a:schemeClr val="bg1"/>
                          </a:solidFill>
                          <a:latin typeface="Arial" charset="0"/>
                        </a:defRPr>
                      </a:lvl5pPr>
                      <a:lvl6pPr marL="2514600" indent="-228600" eaLnBrk="0" fontAlgn="base" hangingPunct="0">
                        <a:spcBef>
                          <a:spcPct val="20000"/>
                        </a:spcBef>
                        <a:spcAft>
                          <a:spcPct val="0"/>
                        </a:spcAft>
                        <a:defRPr b="1">
                          <a:solidFill>
                            <a:schemeClr val="bg1"/>
                          </a:solidFill>
                          <a:latin typeface="Arial" charset="0"/>
                        </a:defRPr>
                      </a:lvl6pPr>
                      <a:lvl7pPr marL="2971800" indent="-228600" eaLnBrk="0" fontAlgn="base" hangingPunct="0">
                        <a:spcBef>
                          <a:spcPct val="20000"/>
                        </a:spcBef>
                        <a:spcAft>
                          <a:spcPct val="0"/>
                        </a:spcAft>
                        <a:defRPr b="1">
                          <a:solidFill>
                            <a:schemeClr val="bg1"/>
                          </a:solidFill>
                          <a:latin typeface="Arial" charset="0"/>
                        </a:defRPr>
                      </a:lvl7pPr>
                      <a:lvl8pPr marL="3429000" indent="-228600" eaLnBrk="0" fontAlgn="base" hangingPunct="0">
                        <a:spcBef>
                          <a:spcPct val="20000"/>
                        </a:spcBef>
                        <a:spcAft>
                          <a:spcPct val="0"/>
                        </a:spcAft>
                        <a:defRPr b="1">
                          <a:solidFill>
                            <a:schemeClr val="bg1"/>
                          </a:solidFill>
                          <a:latin typeface="Arial" charset="0"/>
                        </a:defRPr>
                      </a:lvl8pPr>
                      <a:lvl9pPr marL="3886200" indent="-228600" eaLnBrk="0" fontAlgn="base" hangingPunct="0">
                        <a:spcBef>
                          <a:spcPct val="20000"/>
                        </a:spcBef>
                        <a:spcAft>
                          <a:spcPct val="0"/>
                        </a:spcAft>
                        <a:defRPr b="1">
                          <a:solidFill>
                            <a:schemeClr val="bg1"/>
                          </a:solidFill>
                          <a:latin typeface="Arial" charset="0"/>
                        </a:defRPr>
                      </a:lvl9pPr>
                    </a:lstStyle>
                    <a:p>
                      <a:pPr marL="0" marR="0" lvl="0" indent="0" algn="ctr" defTabSz="914400" rtl="0" eaLnBrk="1" fontAlgn="t" latinLnBrk="0" hangingPunct="1">
                        <a:lnSpc>
                          <a:spcPts val="1800"/>
                        </a:lnSpc>
                        <a:spcBef>
                          <a:spcPct val="0"/>
                        </a:spcBef>
                        <a:spcAft>
                          <a:spcPct val="0"/>
                        </a:spcAft>
                        <a:buClrTx/>
                        <a:buSzTx/>
                        <a:buFontTx/>
                        <a:buNone/>
                        <a:tabLst/>
                      </a:pPr>
                      <a:r>
                        <a:rPr kumimoji="0" lang="en-NZ" altLang="en-US" sz="1600" b="1" i="0" u="none" strike="noStrike" cap="none" normalizeH="0" baseline="0">
                          <a:ln>
                            <a:noFill/>
                          </a:ln>
                          <a:solidFill>
                            <a:schemeClr val="tx1"/>
                          </a:solidFill>
                          <a:effectLst/>
                          <a:latin typeface="Arial" charset="0"/>
                          <a:ea typeface="ＭＳ Ｐゴシック" charset="-128"/>
                        </a:rPr>
                        <a:t>within 30 days</a:t>
                      </a:r>
                      <a:endParaRPr kumimoji="0" lang="en-NZ" altLang="en-US" sz="1600" b="0" i="0" u="none" strike="noStrike" cap="none" normalizeH="0" baseline="0">
                        <a:ln>
                          <a:noFill/>
                        </a:ln>
                        <a:solidFill>
                          <a:schemeClr val="tx1"/>
                        </a:solidFill>
                        <a:effectLst/>
                        <a:latin typeface="Arial" charset="0"/>
                        <a:ea typeface="ＭＳ Ｐゴシック" charset="-128"/>
                      </a:endParaRPr>
                    </a:p>
                  </a:txBody>
                  <a:tcPr marL="95248" marR="95248" marT="66700" marB="66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200" b="1">
                          <a:solidFill>
                            <a:schemeClr val="bg1"/>
                          </a:solidFill>
                          <a:latin typeface="Arial" charset="0"/>
                        </a:defRPr>
                      </a:lvl1pPr>
                      <a:lvl2pPr marL="742950" indent="-285750">
                        <a:spcBef>
                          <a:spcPct val="20000"/>
                        </a:spcBef>
                        <a:defRPr sz="2200" b="1">
                          <a:solidFill>
                            <a:schemeClr val="bg1"/>
                          </a:solidFill>
                          <a:latin typeface="Arial" charset="0"/>
                        </a:defRPr>
                      </a:lvl2pPr>
                      <a:lvl3pPr marL="1143000" indent="-228600">
                        <a:spcBef>
                          <a:spcPct val="20000"/>
                        </a:spcBef>
                        <a:defRPr sz="2000" b="1">
                          <a:solidFill>
                            <a:schemeClr val="bg1"/>
                          </a:solidFill>
                          <a:latin typeface="Arial" charset="0"/>
                        </a:defRPr>
                      </a:lvl3pPr>
                      <a:lvl4pPr marL="1600200" indent="-228600">
                        <a:spcBef>
                          <a:spcPct val="20000"/>
                        </a:spcBef>
                        <a:defRPr b="1">
                          <a:solidFill>
                            <a:schemeClr val="bg1"/>
                          </a:solidFill>
                          <a:latin typeface="Arial" charset="0"/>
                        </a:defRPr>
                      </a:lvl4pPr>
                      <a:lvl5pPr marL="2057400" indent="-228600">
                        <a:spcBef>
                          <a:spcPct val="20000"/>
                        </a:spcBef>
                        <a:defRPr b="1">
                          <a:solidFill>
                            <a:schemeClr val="bg1"/>
                          </a:solidFill>
                          <a:latin typeface="Arial" charset="0"/>
                        </a:defRPr>
                      </a:lvl5pPr>
                      <a:lvl6pPr marL="2514600" indent="-228600" eaLnBrk="0" fontAlgn="base" hangingPunct="0">
                        <a:spcBef>
                          <a:spcPct val="20000"/>
                        </a:spcBef>
                        <a:spcAft>
                          <a:spcPct val="0"/>
                        </a:spcAft>
                        <a:defRPr b="1">
                          <a:solidFill>
                            <a:schemeClr val="bg1"/>
                          </a:solidFill>
                          <a:latin typeface="Arial" charset="0"/>
                        </a:defRPr>
                      </a:lvl6pPr>
                      <a:lvl7pPr marL="2971800" indent="-228600" eaLnBrk="0" fontAlgn="base" hangingPunct="0">
                        <a:spcBef>
                          <a:spcPct val="20000"/>
                        </a:spcBef>
                        <a:spcAft>
                          <a:spcPct val="0"/>
                        </a:spcAft>
                        <a:defRPr b="1">
                          <a:solidFill>
                            <a:schemeClr val="bg1"/>
                          </a:solidFill>
                          <a:latin typeface="Arial" charset="0"/>
                        </a:defRPr>
                      </a:lvl7pPr>
                      <a:lvl8pPr marL="3429000" indent="-228600" eaLnBrk="0" fontAlgn="base" hangingPunct="0">
                        <a:spcBef>
                          <a:spcPct val="20000"/>
                        </a:spcBef>
                        <a:spcAft>
                          <a:spcPct val="0"/>
                        </a:spcAft>
                        <a:defRPr b="1">
                          <a:solidFill>
                            <a:schemeClr val="bg1"/>
                          </a:solidFill>
                          <a:latin typeface="Arial" charset="0"/>
                        </a:defRPr>
                      </a:lvl8pPr>
                      <a:lvl9pPr marL="3886200" indent="-228600" eaLnBrk="0" fontAlgn="base" hangingPunct="0">
                        <a:spcBef>
                          <a:spcPct val="20000"/>
                        </a:spcBef>
                        <a:spcAft>
                          <a:spcPct val="0"/>
                        </a:spcAft>
                        <a:defRPr b="1">
                          <a:solidFill>
                            <a:schemeClr val="bg1"/>
                          </a:solidFill>
                          <a:latin typeface="Arial" charset="0"/>
                        </a:defRPr>
                      </a:lvl9pPr>
                    </a:lstStyle>
                    <a:p>
                      <a:pPr marL="0" marR="0" lvl="0" indent="0" algn="ctr" defTabSz="914400" rtl="0" eaLnBrk="1" fontAlgn="t" latinLnBrk="0" hangingPunct="1">
                        <a:lnSpc>
                          <a:spcPts val="1800"/>
                        </a:lnSpc>
                        <a:spcBef>
                          <a:spcPct val="0"/>
                        </a:spcBef>
                        <a:spcAft>
                          <a:spcPct val="0"/>
                        </a:spcAft>
                        <a:buClrTx/>
                        <a:buSzTx/>
                        <a:buFontTx/>
                        <a:buNone/>
                        <a:tabLst/>
                      </a:pPr>
                      <a:r>
                        <a:rPr kumimoji="0" lang="en-NZ" altLang="en-US" sz="1800" b="0" i="0" u="none" strike="noStrike" cap="none" normalizeH="0" baseline="0">
                          <a:ln>
                            <a:noFill/>
                          </a:ln>
                          <a:solidFill>
                            <a:schemeClr val="tx1"/>
                          </a:solidFill>
                          <a:effectLst/>
                          <a:latin typeface="Arial" charset="0"/>
                          <a:ea typeface="ＭＳ Ｐゴシック" charset="-128"/>
                        </a:rPr>
                        <a:t>73%</a:t>
                      </a:r>
                    </a:p>
                  </a:txBody>
                  <a:tcPr marL="95248" marR="95248" marT="66700" marB="66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200" b="1">
                          <a:solidFill>
                            <a:schemeClr val="bg1"/>
                          </a:solidFill>
                          <a:latin typeface="Arial" charset="0"/>
                        </a:defRPr>
                      </a:lvl1pPr>
                      <a:lvl2pPr marL="742950" indent="-285750">
                        <a:spcBef>
                          <a:spcPct val="20000"/>
                        </a:spcBef>
                        <a:defRPr sz="2200" b="1">
                          <a:solidFill>
                            <a:schemeClr val="bg1"/>
                          </a:solidFill>
                          <a:latin typeface="Arial" charset="0"/>
                        </a:defRPr>
                      </a:lvl2pPr>
                      <a:lvl3pPr marL="1143000" indent="-228600">
                        <a:spcBef>
                          <a:spcPct val="20000"/>
                        </a:spcBef>
                        <a:defRPr sz="2000" b="1">
                          <a:solidFill>
                            <a:schemeClr val="bg1"/>
                          </a:solidFill>
                          <a:latin typeface="Arial" charset="0"/>
                        </a:defRPr>
                      </a:lvl3pPr>
                      <a:lvl4pPr marL="1600200" indent="-228600">
                        <a:spcBef>
                          <a:spcPct val="20000"/>
                        </a:spcBef>
                        <a:defRPr b="1">
                          <a:solidFill>
                            <a:schemeClr val="bg1"/>
                          </a:solidFill>
                          <a:latin typeface="Arial" charset="0"/>
                        </a:defRPr>
                      </a:lvl4pPr>
                      <a:lvl5pPr marL="2057400" indent="-228600">
                        <a:spcBef>
                          <a:spcPct val="20000"/>
                        </a:spcBef>
                        <a:defRPr b="1">
                          <a:solidFill>
                            <a:schemeClr val="bg1"/>
                          </a:solidFill>
                          <a:latin typeface="Arial" charset="0"/>
                        </a:defRPr>
                      </a:lvl5pPr>
                      <a:lvl6pPr marL="2514600" indent="-228600" eaLnBrk="0" fontAlgn="base" hangingPunct="0">
                        <a:spcBef>
                          <a:spcPct val="20000"/>
                        </a:spcBef>
                        <a:spcAft>
                          <a:spcPct val="0"/>
                        </a:spcAft>
                        <a:defRPr b="1">
                          <a:solidFill>
                            <a:schemeClr val="bg1"/>
                          </a:solidFill>
                          <a:latin typeface="Arial" charset="0"/>
                        </a:defRPr>
                      </a:lvl6pPr>
                      <a:lvl7pPr marL="2971800" indent="-228600" eaLnBrk="0" fontAlgn="base" hangingPunct="0">
                        <a:spcBef>
                          <a:spcPct val="20000"/>
                        </a:spcBef>
                        <a:spcAft>
                          <a:spcPct val="0"/>
                        </a:spcAft>
                        <a:defRPr b="1">
                          <a:solidFill>
                            <a:schemeClr val="bg1"/>
                          </a:solidFill>
                          <a:latin typeface="Arial" charset="0"/>
                        </a:defRPr>
                      </a:lvl7pPr>
                      <a:lvl8pPr marL="3429000" indent="-228600" eaLnBrk="0" fontAlgn="base" hangingPunct="0">
                        <a:spcBef>
                          <a:spcPct val="20000"/>
                        </a:spcBef>
                        <a:spcAft>
                          <a:spcPct val="0"/>
                        </a:spcAft>
                        <a:defRPr b="1">
                          <a:solidFill>
                            <a:schemeClr val="bg1"/>
                          </a:solidFill>
                          <a:latin typeface="Arial" charset="0"/>
                        </a:defRPr>
                      </a:lvl8pPr>
                      <a:lvl9pPr marL="3886200" indent="-228600" eaLnBrk="0" fontAlgn="base" hangingPunct="0">
                        <a:spcBef>
                          <a:spcPct val="20000"/>
                        </a:spcBef>
                        <a:spcAft>
                          <a:spcPct val="0"/>
                        </a:spcAft>
                        <a:defRPr b="1">
                          <a:solidFill>
                            <a:schemeClr val="bg1"/>
                          </a:solidFill>
                          <a:latin typeface="Arial" charset="0"/>
                        </a:defRPr>
                      </a:lvl9pPr>
                    </a:lstStyle>
                    <a:p>
                      <a:pPr marL="0" marR="0" lvl="0" indent="0" algn="ctr" defTabSz="914400" rtl="0" eaLnBrk="1" fontAlgn="t" latinLnBrk="0" hangingPunct="1">
                        <a:lnSpc>
                          <a:spcPts val="1800"/>
                        </a:lnSpc>
                        <a:spcBef>
                          <a:spcPct val="0"/>
                        </a:spcBef>
                        <a:spcAft>
                          <a:spcPct val="0"/>
                        </a:spcAft>
                        <a:buClrTx/>
                        <a:buSzTx/>
                        <a:buFontTx/>
                        <a:buNone/>
                        <a:tabLst/>
                      </a:pPr>
                      <a:r>
                        <a:rPr kumimoji="0" lang="en-NZ" altLang="en-US" sz="1800" b="0" i="0" u="none" strike="noStrike" cap="none" normalizeH="0" baseline="0">
                          <a:ln>
                            <a:noFill/>
                          </a:ln>
                          <a:solidFill>
                            <a:schemeClr val="tx1"/>
                          </a:solidFill>
                          <a:effectLst/>
                          <a:latin typeface="Arial" charset="0"/>
                          <a:ea typeface="ＭＳ Ｐゴシック" charset="-128"/>
                        </a:rPr>
                        <a:t>15%</a:t>
                      </a:r>
                    </a:p>
                  </a:txBody>
                  <a:tcPr marL="95248" marR="95248" marT="66700" marB="66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200" b="1">
                          <a:solidFill>
                            <a:schemeClr val="bg1"/>
                          </a:solidFill>
                          <a:latin typeface="Arial" charset="0"/>
                        </a:defRPr>
                      </a:lvl1pPr>
                      <a:lvl2pPr marL="742950" indent="-285750">
                        <a:spcBef>
                          <a:spcPct val="20000"/>
                        </a:spcBef>
                        <a:defRPr sz="2200" b="1">
                          <a:solidFill>
                            <a:schemeClr val="bg1"/>
                          </a:solidFill>
                          <a:latin typeface="Arial" charset="0"/>
                        </a:defRPr>
                      </a:lvl2pPr>
                      <a:lvl3pPr marL="1143000" indent="-228600">
                        <a:spcBef>
                          <a:spcPct val="20000"/>
                        </a:spcBef>
                        <a:defRPr sz="2000" b="1">
                          <a:solidFill>
                            <a:schemeClr val="bg1"/>
                          </a:solidFill>
                          <a:latin typeface="Arial" charset="0"/>
                        </a:defRPr>
                      </a:lvl3pPr>
                      <a:lvl4pPr marL="1600200" indent="-228600">
                        <a:spcBef>
                          <a:spcPct val="20000"/>
                        </a:spcBef>
                        <a:defRPr b="1">
                          <a:solidFill>
                            <a:schemeClr val="bg1"/>
                          </a:solidFill>
                          <a:latin typeface="Arial" charset="0"/>
                        </a:defRPr>
                      </a:lvl4pPr>
                      <a:lvl5pPr marL="2057400" indent="-228600">
                        <a:spcBef>
                          <a:spcPct val="20000"/>
                        </a:spcBef>
                        <a:defRPr b="1">
                          <a:solidFill>
                            <a:schemeClr val="bg1"/>
                          </a:solidFill>
                          <a:latin typeface="Arial" charset="0"/>
                        </a:defRPr>
                      </a:lvl5pPr>
                      <a:lvl6pPr marL="2514600" indent="-228600" eaLnBrk="0" fontAlgn="base" hangingPunct="0">
                        <a:spcBef>
                          <a:spcPct val="20000"/>
                        </a:spcBef>
                        <a:spcAft>
                          <a:spcPct val="0"/>
                        </a:spcAft>
                        <a:defRPr b="1">
                          <a:solidFill>
                            <a:schemeClr val="bg1"/>
                          </a:solidFill>
                          <a:latin typeface="Arial" charset="0"/>
                        </a:defRPr>
                      </a:lvl6pPr>
                      <a:lvl7pPr marL="2971800" indent="-228600" eaLnBrk="0" fontAlgn="base" hangingPunct="0">
                        <a:spcBef>
                          <a:spcPct val="20000"/>
                        </a:spcBef>
                        <a:spcAft>
                          <a:spcPct val="0"/>
                        </a:spcAft>
                        <a:defRPr b="1">
                          <a:solidFill>
                            <a:schemeClr val="bg1"/>
                          </a:solidFill>
                          <a:latin typeface="Arial" charset="0"/>
                        </a:defRPr>
                      </a:lvl7pPr>
                      <a:lvl8pPr marL="3429000" indent="-228600" eaLnBrk="0" fontAlgn="base" hangingPunct="0">
                        <a:spcBef>
                          <a:spcPct val="20000"/>
                        </a:spcBef>
                        <a:spcAft>
                          <a:spcPct val="0"/>
                        </a:spcAft>
                        <a:defRPr b="1">
                          <a:solidFill>
                            <a:schemeClr val="bg1"/>
                          </a:solidFill>
                          <a:latin typeface="Arial" charset="0"/>
                        </a:defRPr>
                      </a:lvl8pPr>
                      <a:lvl9pPr marL="3886200" indent="-228600" eaLnBrk="0" fontAlgn="base" hangingPunct="0">
                        <a:spcBef>
                          <a:spcPct val="20000"/>
                        </a:spcBef>
                        <a:spcAft>
                          <a:spcPct val="0"/>
                        </a:spcAft>
                        <a:defRPr b="1">
                          <a:solidFill>
                            <a:schemeClr val="bg1"/>
                          </a:solidFill>
                          <a:latin typeface="Arial" charset="0"/>
                        </a:defRPr>
                      </a:lvl9pPr>
                    </a:lstStyle>
                    <a:p>
                      <a:pPr marL="0" marR="0" lvl="0" indent="0" algn="ctr" defTabSz="914400" rtl="0" eaLnBrk="1" fontAlgn="t" latinLnBrk="0" hangingPunct="1">
                        <a:lnSpc>
                          <a:spcPts val="1800"/>
                        </a:lnSpc>
                        <a:spcBef>
                          <a:spcPct val="0"/>
                        </a:spcBef>
                        <a:spcAft>
                          <a:spcPct val="0"/>
                        </a:spcAft>
                        <a:buClrTx/>
                        <a:buSzTx/>
                        <a:buFontTx/>
                        <a:buNone/>
                        <a:tabLst/>
                      </a:pPr>
                      <a:r>
                        <a:rPr kumimoji="0" lang="en-NZ" altLang="en-US" sz="1800" b="0" i="0" u="none" strike="noStrike" cap="none" normalizeH="0" baseline="0">
                          <a:ln>
                            <a:noFill/>
                          </a:ln>
                          <a:solidFill>
                            <a:schemeClr val="tx1"/>
                          </a:solidFill>
                          <a:effectLst/>
                          <a:latin typeface="Arial" charset="0"/>
                          <a:ea typeface="ＭＳ Ｐゴシック" charset="-128"/>
                        </a:rPr>
                        <a:t>1%</a:t>
                      </a:r>
                    </a:p>
                  </a:txBody>
                  <a:tcPr marL="95248" marR="95248" marT="66700" marB="66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606425">
                <a:tc>
                  <a:txBody>
                    <a:bodyPr/>
                    <a:lstStyle>
                      <a:lvl1pPr>
                        <a:spcBef>
                          <a:spcPct val="20000"/>
                        </a:spcBef>
                        <a:defRPr sz="2200" b="1">
                          <a:solidFill>
                            <a:schemeClr val="bg1"/>
                          </a:solidFill>
                          <a:latin typeface="Arial" charset="0"/>
                        </a:defRPr>
                      </a:lvl1pPr>
                      <a:lvl2pPr marL="742950" indent="-285750">
                        <a:spcBef>
                          <a:spcPct val="20000"/>
                        </a:spcBef>
                        <a:defRPr sz="2200" b="1">
                          <a:solidFill>
                            <a:schemeClr val="bg1"/>
                          </a:solidFill>
                          <a:latin typeface="Arial" charset="0"/>
                        </a:defRPr>
                      </a:lvl2pPr>
                      <a:lvl3pPr marL="1143000" indent="-228600">
                        <a:spcBef>
                          <a:spcPct val="20000"/>
                        </a:spcBef>
                        <a:defRPr sz="2000" b="1">
                          <a:solidFill>
                            <a:schemeClr val="bg1"/>
                          </a:solidFill>
                          <a:latin typeface="Arial" charset="0"/>
                        </a:defRPr>
                      </a:lvl3pPr>
                      <a:lvl4pPr marL="1600200" indent="-228600">
                        <a:spcBef>
                          <a:spcPct val="20000"/>
                        </a:spcBef>
                        <a:defRPr b="1">
                          <a:solidFill>
                            <a:schemeClr val="bg1"/>
                          </a:solidFill>
                          <a:latin typeface="Arial" charset="0"/>
                        </a:defRPr>
                      </a:lvl4pPr>
                      <a:lvl5pPr marL="2057400" indent="-228600">
                        <a:spcBef>
                          <a:spcPct val="20000"/>
                        </a:spcBef>
                        <a:defRPr b="1">
                          <a:solidFill>
                            <a:schemeClr val="bg1"/>
                          </a:solidFill>
                          <a:latin typeface="Arial" charset="0"/>
                        </a:defRPr>
                      </a:lvl5pPr>
                      <a:lvl6pPr marL="2514600" indent="-228600" eaLnBrk="0" fontAlgn="base" hangingPunct="0">
                        <a:spcBef>
                          <a:spcPct val="20000"/>
                        </a:spcBef>
                        <a:spcAft>
                          <a:spcPct val="0"/>
                        </a:spcAft>
                        <a:defRPr b="1">
                          <a:solidFill>
                            <a:schemeClr val="bg1"/>
                          </a:solidFill>
                          <a:latin typeface="Arial" charset="0"/>
                        </a:defRPr>
                      </a:lvl6pPr>
                      <a:lvl7pPr marL="2971800" indent="-228600" eaLnBrk="0" fontAlgn="base" hangingPunct="0">
                        <a:spcBef>
                          <a:spcPct val="20000"/>
                        </a:spcBef>
                        <a:spcAft>
                          <a:spcPct val="0"/>
                        </a:spcAft>
                        <a:defRPr b="1">
                          <a:solidFill>
                            <a:schemeClr val="bg1"/>
                          </a:solidFill>
                          <a:latin typeface="Arial" charset="0"/>
                        </a:defRPr>
                      </a:lvl7pPr>
                      <a:lvl8pPr marL="3429000" indent="-228600" eaLnBrk="0" fontAlgn="base" hangingPunct="0">
                        <a:spcBef>
                          <a:spcPct val="20000"/>
                        </a:spcBef>
                        <a:spcAft>
                          <a:spcPct val="0"/>
                        </a:spcAft>
                        <a:defRPr b="1">
                          <a:solidFill>
                            <a:schemeClr val="bg1"/>
                          </a:solidFill>
                          <a:latin typeface="Arial" charset="0"/>
                        </a:defRPr>
                      </a:lvl8pPr>
                      <a:lvl9pPr marL="3886200" indent="-228600" eaLnBrk="0" fontAlgn="base" hangingPunct="0">
                        <a:spcBef>
                          <a:spcPct val="20000"/>
                        </a:spcBef>
                        <a:spcAft>
                          <a:spcPct val="0"/>
                        </a:spcAft>
                        <a:defRPr b="1">
                          <a:solidFill>
                            <a:schemeClr val="bg1"/>
                          </a:solidFill>
                          <a:latin typeface="Arial" charset="0"/>
                        </a:defRPr>
                      </a:lvl9pPr>
                    </a:lstStyle>
                    <a:p>
                      <a:pPr marL="0" marR="0" lvl="0" indent="0" algn="ctr" defTabSz="914400" rtl="0" eaLnBrk="1" fontAlgn="t" latinLnBrk="0" hangingPunct="1">
                        <a:lnSpc>
                          <a:spcPts val="1800"/>
                        </a:lnSpc>
                        <a:spcBef>
                          <a:spcPct val="0"/>
                        </a:spcBef>
                        <a:spcAft>
                          <a:spcPct val="0"/>
                        </a:spcAft>
                        <a:buClrTx/>
                        <a:buSzTx/>
                        <a:buFontTx/>
                        <a:buNone/>
                        <a:tabLst/>
                      </a:pPr>
                      <a:r>
                        <a:rPr kumimoji="0" lang="en-NZ" altLang="en-US" sz="1600" b="1" i="0" u="none" strike="noStrike" cap="none" normalizeH="0" baseline="0">
                          <a:ln>
                            <a:noFill/>
                          </a:ln>
                          <a:solidFill>
                            <a:schemeClr val="tx1"/>
                          </a:solidFill>
                          <a:effectLst/>
                          <a:latin typeface="Arial" charset="0"/>
                          <a:ea typeface="ＭＳ Ｐゴシック" charset="-128"/>
                        </a:rPr>
                        <a:t>within one year</a:t>
                      </a:r>
                      <a:endParaRPr kumimoji="0" lang="en-NZ" altLang="en-US" sz="1600" b="0" i="0" u="none" strike="noStrike" cap="none" normalizeH="0" baseline="0">
                        <a:ln>
                          <a:noFill/>
                        </a:ln>
                        <a:solidFill>
                          <a:schemeClr val="tx1"/>
                        </a:solidFill>
                        <a:effectLst/>
                        <a:latin typeface="Arial" charset="0"/>
                        <a:ea typeface="ＭＳ Ｐゴシック" charset="-128"/>
                      </a:endParaRPr>
                    </a:p>
                  </a:txBody>
                  <a:tcPr marL="95248" marR="95248" marT="66700" marB="66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200" b="1">
                          <a:solidFill>
                            <a:schemeClr val="bg1"/>
                          </a:solidFill>
                          <a:latin typeface="Arial" charset="0"/>
                        </a:defRPr>
                      </a:lvl1pPr>
                      <a:lvl2pPr marL="742950" indent="-285750">
                        <a:spcBef>
                          <a:spcPct val="20000"/>
                        </a:spcBef>
                        <a:defRPr sz="2200" b="1">
                          <a:solidFill>
                            <a:schemeClr val="bg1"/>
                          </a:solidFill>
                          <a:latin typeface="Arial" charset="0"/>
                        </a:defRPr>
                      </a:lvl2pPr>
                      <a:lvl3pPr marL="1143000" indent="-228600">
                        <a:spcBef>
                          <a:spcPct val="20000"/>
                        </a:spcBef>
                        <a:defRPr sz="2000" b="1">
                          <a:solidFill>
                            <a:schemeClr val="bg1"/>
                          </a:solidFill>
                          <a:latin typeface="Arial" charset="0"/>
                        </a:defRPr>
                      </a:lvl3pPr>
                      <a:lvl4pPr marL="1600200" indent="-228600">
                        <a:spcBef>
                          <a:spcPct val="20000"/>
                        </a:spcBef>
                        <a:defRPr b="1">
                          <a:solidFill>
                            <a:schemeClr val="bg1"/>
                          </a:solidFill>
                          <a:latin typeface="Arial" charset="0"/>
                        </a:defRPr>
                      </a:lvl4pPr>
                      <a:lvl5pPr marL="2057400" indent="-228600">
                        <a:spcBef>
                          <a:spcPct val="20000"/>
                        </a:spcBef>
                        <a:defRPr b="1">
                          <a:solidFill>
                            <a:schemeClr val="bg1"/>
                          </a:solidFill>
                          <a:latin typeface="Arial" charset="0"/>
                        </a:defRPr>
                      </a:lvl5pPr>
                      <a:lvl6pPr marL="2514600" indent="-228600" eaLnBrk="0" fontAlgn="base" hangingPunct="0">
                        <a:spcBef>
                          <a:spcPct val="20000"/>
                        </a:spcBef>
                        <a:spcAft>
                          <a:spcPct val="0"/>
                        </a:spcAft>
                        <a:defRPr b="1">
                          <a:solidFill>
                            <a:schemeClr val="bg1"/>
                          </a:solidFill>
                          <a:latin typeface="Arial" charset="0"/>
                        </a:defRPr>
                      </a:lvl6pPr>
                      <a:lvl7pPr marL="2971800" indent="-228600" eaLnBrk="0" fontAlgn="base" hangingPunct="0">
                        <a:spcBef>
                          <a:spcPct val="20000"/>
                        </a:spcBef>
                        <a:spcAft>
                          <a:spcPct val="0"/>
                        </a:spcAft>
                        <a:defRPr b="1">
                          <a:solidFill>
                            <a:schemeClr val="bg1"/>
                          </a:solidFill>
                          <a:latin typeface="Arial" charset="0"/>
                        </a:defRPr>
                      </a:lvl7pPr>
                      <a:lvl8pPr marL="3429000" indent="-228600" eaLnBrk="0" fontAlgn="base" hangingPunct="0">
                        <a:spcBef>
                          <a:spcPct val="20000"/>
                        </a:spcBef>
                        <a:spcAft>
                          <a:spcPct val="0"/>
                        </a:spcAft>
                        <a:defRPr b="1">
                          <a:solidFill>
                            <a:schemeClr val="bg1"/>
                          </a:solidFill>
                          <a:latin typeface="Arial" charset="0"/>
                        </a:defRPr>
                      </a:lvl8pPr>
                      <a:lvl9pPr marL="3886200" indent="-228600" eaLnBrk="0" fontAlgn="base" hangingPunct="0">
                        <a:spcBef>
                          <a:spcPct val="20000"/>
                        </a:spcBef>
                        <a:spcAft>
                          <a:spcPct val="0"/>
                        </a:spcAft>
                        <a:defRPr b="1">
                          <a:solidFill>
                            <a:schemeClr val="bg1"/>
                          </a:solidFill>
                          <a:latin typeface="Arial" charset="0"/>
                        </a:defRPr>
                      </a:lvl9pPr>
                    </a:lstStyle>
                    <a:p>
                      <a:pPr marL="0" marR="0" lvl="0" indent="0" algn="ctr" defTabSz="914400" rtl="0" eaLnBrk="1" fontAlgn="t" latinLnBrk="0" hangingPunct="1">
                        <a:lnSpc>
                          <a:spcPts val="1800"/>
                        </a:lnSpc>
                        <a:spcBef>
                          <a:spcPct val="0"/>
                        </a:spcBef>
                        <a:spcAft>
                          <a:spcPct val="0"/>
                        </a:spcAft>
                        <a:buClrTx/>
                        <a:buSzTx/>
                        <a:buFontTx/>
                        <a:buNone/>
                        <a:tabLst/>
                      </a:pPr>
                      <a:r>
                        <a:rPr kumimoji="0" lang="en-NZ" altLang="en-US" sz="1800" b="0" i="0" u="none" strike="noStrike" cap="none" normalizeH="0" baseline="0">
                          <a:ln>
                            <a:noFill/>
                          </a:ln>
                          <a:solidFill>
                            <a:schemeClr val="tx1"/>
                          </a:solidFill>
                          <a:effectLst/>
                          <a:latin typeface="Arial" charset="0"/>
                          <a:ea typeface="ＭＳ Ｐゴシック" charset="-128"/>
                        </a:rPr>
                        <a:t>&gt;99%</a:t>
                      </a:r>
                    </a:p>
                  </a:txBody>
                  <a:tcPr marL="95248" marR="95248" marT="66700" marB="66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200" b="1">
                          <a:solidFill>
                            <a:schemeClr val="bg1"/>
                          </a:solidFill>
                          <a:latin typeface="Arial" charset="0"/>
                        </a:defRPr>
                      </a:lvl1pPr>
                      <a:lvl2pPr marL="742950" indent="-285750">
                        <a:spcBef>
                          <a:spcPct val="20000"/>
                        </a:spcBef>
                        <a:defRPr sz="2200" b="1">
                          <a:solidFill>
                            <a:schemeClr val="bg1"/>
                          </a:solidFill>
                          <a:latin typeface="Arial" charset="0"/>
                        </a:defRPr>
                      </a:lvl2pPr>
                      <a:lvl3pPr marL="1143000" indent="-228600">
                        <a:spcBef>
                          <a:spcPct val="20000"/>
                        </a:spcBef>
                        <a:defRPr sz="2000" b="1">
                          <a:solidFill>
                            <a:schemeClr val="bg1"/>
                          </a:solidFill>
                          <a:latin typeface="Arial" charset="0"/>
                        </a:defRPr>
                      </a:lvl3pPr>
                      <a:lvl4pPr marL="1600200" indent="-228600">
                        <a:spcBef>
                          <a:spcPct val="20000"/>
                        </a:spcBef>
                        <a:defRPr b="1">
                          <a:solidFill>
                            <a:schemeClr val="bg1"/>
                          </a:solidFill>
                          <a:latin typeface="Arial" charset="0"/>
                        </a:defRPr>
                      </a:lvl4pPr>
                      <a:lvl5pPr marL="2057400" indent="-228600">
                        <a:spcBef>
                          <a:spcPct val="20000"/>
                        </a:spcBef>
                        <a:defRPr b="1">
                          <a:solidFill>
                            <a:schemeClr val="bg1"/>
                          </a:solidFill>
                          <a:latin typeface="Arial" charset="0"/>
                        </a:defRPr>
                      </a:lvl5pPr>
                      <a:lvl6pPr marL="2514600" indent="-228600" eaLnBrk="0" fontAlgn="base" hangingPunct="0">
                        <a:spcBef>
                          <a:spcPct val="20000"/>
                        </a:spcBef>
                        <a:spcAft>
                          <a:spcPct val="0"/>
                        </a:spcAft>
                        <a:defRPr b="1">
                          <a:solidFill>
                            <a:schemeClr val="bg1"/>
                          </a:solidFill>
                          <a:latin typeface="Arial" charset="0"/>
                        </a:defRPr>
                      </a:lvl6pPr>
                      <a:lvl7pPr marL="2971800" indent="-228600" eaLnBrk="0" fontAlgn="base" hangingPunct="0">
                        <a:spcBef>
                          <a:spcPct val="20000"/>
                        </a:spcBef>
                        <a:spcAft>
                          <a:spcPct val="0"/>
                        </a:spcAft>
                        <a:defRPr b="1">
                          <a:solidFill>
                            <a:schemeClr val="bg1"/>
                          </a:solidFill>
                          <a:latin typeface="Arial" charset="0"/>
                        </a:defRPr>
                      </a:lvl7pPr>
                      <a:lvl8pPr marL="3429000" indent="-228600" eaLnBrk="0" fontAlgn="base" hangingPunct="0">
                        <a:spcBef>
                          <a:spcPct val="20000"/>
                        </a:spcBef>
                        <a:spcAft>
                          <a:spcPct val="0"/>
                        </a:spcAft>
                        <a:defRPr b="1">
                          <a:solidFill>
                            <a:schemeClr val="bg1"/>
                          </a:solidFill>
                          <a:latin typeface="Arial" charset="0"/>
                        </a:defRPr>
                      </a:lvl8pPr>
                      <a:lvl9pPr marL="3886200" indent="-228600" eaLnBrk="0" fontAlgn="base" hangingPunct="0">
                        <a:spcBef>
                          <a:spcPct val="20000"/>
                        </a:spcBef>
                        <a:spcAft>
                          <a:spcPct val="0"/>
                        </a:spcAft>
                        <a:defRPr b="1">
                          <a:solidFill>
                            <a:schemeClr val="bg1"/>
                          </a:solidFill>
                          <a:latin typeface="Arial" charset="0"/>
                        </a:defRPr>
                      </a:lvl9pPr>
                    </a:lstStyle>
                    <a:p>
                      <a:pPr marL="0" marR="0" lvl="0" indent="0" algn="ctr" defTabSz="914400" rtl="0" eaLnBrk="1" fontAlgn="t" latinLnBrk="0" hangingPunct="1">
                        <a:lnSpc>
                          <a:spcPts val="1800"/>
                        </a:lnSpc>
                        <a:spcBef>
                          <a:spcPct val="0"/>
                        </a:spcBef>
                        <a:spcAft>
                          <a:spcPct val="0"/>
                        </a:spcAft>
                        <a:buClrTx/>
                        <a:buSzTx/>
                        <a:buFontTx/>
                        <a:buNone/>
                        <a:tabLst/>
                      </a:pPr>
                      <a:r>
                        <a:rPr kumimoji="0" lang="en-NZ" altLang="en-US" sz="1800" b="0" i="0" u="none" strike="noStrike" cap="none" normalizeH="0" baseline="0">
                          <a:ln>
                            <a:noFill/>
                          </a:ln>
                          <a:solidFill>
                            <a:schemeClr val="tx1"/>
                          </a:solidFill>
                          <a:effectLst/>
                          <a:latin typeface="Arial" charset="0"/>
                          <a:ea typeface="ＭＳ Ｐゴシック" charset="-128"/>
                        </a:rPr>
                        <a:t>68%</a:t>
                      </a:r>
                    </a:p>
                  </a:txBody>
                  <a:tcPr marL="95248" marR="95248" marT="66700" marB="66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200" b="1">
                          <a:solidFill>
                            <a:schemeClr val="bg1"/>
                          </a:solidFill>
                          <a:latin typeface="Arial" charset="0"/>
                        </a:defRPr>
                      </a:lvl1pPr>
                      <a:lvl2pPr marL="742950" indent="-285750">
                        <a:spcBef>
                          <a:spcPct val="20000"/>
                        </a:spcBef>
                        <a:defRPr sz="2200" b="1">
                          <a:solidFill>
                            <a:schemeClr val="bg1"/>
                          </a:solidFill>
                          <a:latin typeface="Arial" charset="0"/>
                        </a:defRPr>
                      </a:lvl2pPr>
                      <a:lvl3pPr marL="1143000" indent="-228600">
                        <a:spcBef>
                          <a:spcPct val="20000"/>
                        </a:spcBef>
                        <a:defRPr sz="2000" b="1">
                          <a:solidFill>
                            <a:schemeClr val="bg1"/>
                          </a:solidFill>
                          <a:latin typeface="Arial" charset="0"/>
                        </a:defRPr>
                      </a:lvl3pPr>
                      <a:lvl4pPr marL="1600200" indent="-228600">
                        <a:spcBef>
                          <a:spcPct val="20000"/>
                        </a:spcBef>
                        <a:defRPr b="1">
                          <a:solidFill>
                            <a:schemeClr val="bg1"/>
                          </a:solidFill>
                          <a:latin typeface="Arial" charset="0"/>
                        </a:defRPr>
                      </a:lvl4pPr>
                      <a:lvl5pPr marL="2057400" indent="-228600">
                        <a:spcBef>
                          <a:spcPct val="20000"/>
                        </a:spcBef>
                        <a:defRPr b="1">
                          <a:solidFill>
                            <a:schemeClr val="bg1"/>
                          </a:solidFill>
                          <a:latin typeface="Arial" charset="0"/>
                        </a:defRPr>
                      </a:lvl5pPr>
                      <a:lvl6pPr marL="2514600" indent="-228600" eaLnBrk="0" fontAlgn="base" hangingPunct="0">
                        <a:spcBef>
                          <a:spcPct val="20000"/>
                        </a:spcBef>
                        <a:spcAft>
                          <a:spcPct val="0"/>
                        </a:spcAft>
                        <a:defRPr b="1">
                          <a:solidFill>
                            <a:schemeClr val="bg1"/>
                          </a:solidFill>
                          <a:latin typeface="Arial" charset="0"/>
                        </a:defRPr>
                      </a:lvl6pPr>
                      <a:lvl7pPr marL="2971800" indent="-228600" eaLnBrk="0" fontAlgn="base" hangingPunct="0">
                        <a:spcBef>
                          <a:spcPct val="20000"/>
                        </a:spcBef>
                        <a:spcAft>
                          <a:spcPct val="0"/>
                        </a:spcAft>
                        <a:defRPr b="1">
                          <a:solidFill>
                            <a:schemeClr val="bg1"/>
                          </a:solidFill>
                          <a:latin typeface="Arial" charset="0"/>
                        </a:defRPr>
                      </a:lvl7pPr>
                      <a:lvl8pPr marL="3429000" indent="-228600" eaLnBrk="0" fontAlgn="base" hangingPunct="0">
                        <a:spcBef>
                          <a:spcPct val="20000"/>
                        </a:spcBef>
                        <a:spcAft>
                          <a:spcPct val="0"/>
                        </a:spcAft>
                        <a:defRPr b="1">
                          <a:solidFill>
                            <a:schemeClr val="bg1"/>
                          </a:solidFill>
                          <a:latin typeface="Arial" charset="0"/>
                        </a:defRPr>
                      </a:lvl8pPr>
                      <a:lvl9pPr marL="3886200" indent="-228600" eaLnBrk="0" fontAlgn="base" hangingPunct="0">
                        <a:spcBef>
                          <a:spcPct val="20000"/>
                        </a:spcBef>
                        <a:spcAft>
                          <a:spcPct val="0"/>
                        </a:spcAft>
                        <a:defRPr b="1">
                          <a:solidFill>
                            <a:schemeClr val="bg1"/>
                          </a:solidFill>
                          <a:latin typeface="Arial" charset="0"/>
                        </a:defRPr>
                      </a:lvl9pPr>
                    </a:lstStyle>
                    <a:p>
                      <a:pPr marL="0" marR="0" lvl="0" indent="0" algn="ctr" defTabSz="914400" rtl="0" eaLnBrk="1" fontAlgn="t" latinLnBrk="0" hangingPunct="1">
                        <a:lnSpc>
                          <a:spcPts val="1800"/>
                        </a:lnSpc>
                        <a:spcBef>
                          <a:spcPct val="0"/>
                        </a:spcBef>
                        <a:spcAft>
                          <a:spcPct val="0"/>
                        </a:spcAft>
                        <a:buClrTx/>
                        <a:buSzTx/>
                        <a:buFontTx/>
                        <a:buNone/>
                        <a:tabLst/>
                      </a:pPr>
                      <a:r>
                        <a:rPr kumimoji="0" lang="en-NZ" altLang="en-US" sz="1800" b="0" i="0" u="none" strike="noStrike" cap="none" normalizeH="0" baseline="0">
                          <a:ln>
                            <a:noFill/>
                          </a:ln>
                          <a:solidFill>
                            <a:schemeClr val="tx1"/>
                          </a:solidFill>
                          <a:effectLst/>
                          <a:latin typeface="Arial" charset="0"/>
                          <a:ea typeface="ＭＳ Ｐゴシック" charset="-128"/>
                        </a:rPr>
                        <a:t>10%</a:t>
                      </a:r>
                    </a:p>
                  </a:txBody>
                  <a:tcPr marL="95248" marR="95248" marT="66700" marB="66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bl>
          </a:graphicData>
        </a:graphic>
      </p:graphicFrame>
      <p:sp>
        <p:nvSpPr>
          <p:cNvPr id="8" name="Title 1"/>
          <p:cNvSpPr txBox="1">
            <a:spLocks/>
          </p:cNvSpPr>
          <p:nvPr/>
        </p:nvSpPr>
        <p:spPr bwMode="auto">
          <a:xfrm>
            <a:off x="1524000" y="146051"/>
            <a:ext cx="9144000" cy="95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rtl="0" fontAlgn="base">
              <a:spcBef>
                <a:spcPct val="0"/>
              </a:spcBef>
              <a:spcAft>
                <a:spcPct val="0"/>
              </a:spcAft>
              <a:defRPr lang="en-NZ" sz="2800" b="1" dirty="0">
                <a:ln>
                  <a:noFill/>
                </a:ln>
                <a:solidFill>
                  <a:srgbClr val="000000"/>
                </a:solidFill>
                <a:effectLst/>
                <a:latin typeface="+mj-lt"/>
                <a:ea typeface="+mj-ea"/>
                <a:cs typeface="+mj-cs"/>
              </a:defRPr>
            </a:lvl1pPr>
            <a:lvl2pPr algn="l" rtl="0" fontAlgn="base">
              <a:spcBef>
                <a:spcPct val="0"/>
              </a:spcBef>
              <a:spcAft>
                <a:spcPct val="0"/>
              </a:spcAft>
              <a:defRPr sz="2800" b="1">
                <a:solidFill>
                  <a:srgbClr val="000000"/>
                </a:solidFill>
                <a:latin typeface="Arial" charset="0"/>
              </a:defRPr>
            </a:lvl2pPr>
            <a:lvl3pPr algn="l" rtl="0" fontAlgn="base">
              <a:spcBef>
                <a:spcPct val="0"/>
              </a:spcBef>
              <a:spcAft>
                <a:spcPct val="0"/>
              </a:spcAft>
              <a:defRPr sz="2800" b="1">
                <a:solidFill>
                  <a:srgbClr val="000000"/>
                </a:solidFill>
                <a:latin typeface="Arial" charset="0"/>
              </a:defRPr>
            </a:lvl3pPr>
            <a:lvl4pPr algn="l" rtl="0" fontAlgn="base">
              <a:spcBef>
                <a:spcPct val="0"/>
              </a:spcBef>
              <a:spcAft>
                <a:spcPct val="0"/>
              </a:spcAft>
              <a:defRPr sz="2800" b="1">
                <a:solidFill>
                  <a:srgbClr val="000000"/>
                </a:solidFill>
                <a:latin typeface="Arial" charset="0"/>
              </a:defRPr>
            </a:lvl4pPr>
            <a:lvl5pPr algn="l" rtl="0" fontAlgn="base">
              <a:spcBef>
                <a:spcPct val="0"/>
              </a:spcBef>
              <a:spcAft>
                <a:spcPct val="0"/>
              </a:spcAft>
              <a:defRPr sz="2800" b="1">
                <a:solidFill>
                  <a:srgbClr val="000000"/>
                </a:solidFill>
                <a:latin typeface="Arial" charset="0"/>
              </a:defRPr>
            </a:lvl5pPr>
            <a:lvl6pPr marL="457200" algn="l" rtl="0" eaLnBrk="1" fontAlgn="base" hangingPunct="1">
              <a:spcBef>
                <a:spcPct val="0"/>
              </a:spcBef>
              <a:spcAft>
                <a:spcPct val="0"/>
              </a:spcAft>
              <a:defRPr sz="2800" b="1">
                <a:solidFill>
                  <a:srgbClr val="FC9200"/>
                </a:solidFill>
                <a:latin typeface="Arial" charset="0"/>
              </a:defRPr>
            </a:lvl6pPr>
            <a:lvl7pPr marL="914400" algn="l" rtl="0" eaLnBrk="1" fontAlgn="base" hangingPunct="1">
              <a:spcBef>
                <a:spcPct val="0"/>
              </a:spcBef>
              <a:spcAft>
                <a:spcPct val="0"/>
              </a:spcAft>
              <a:defRPr sz="2800" b="1">
                <a:solidFill>
                  <a:srgbClr val="FC9200"/>
                </a:solidFill>
                <a:latin typeface="Arial" charset="0"/>
              </a:defRPr>
            </a:lvl7pPr>
            <a:lvl8pPr marL="1371600" algn="l" rtl="0" eaLnBrk="1" fontAlgn="base" hangingPunct="1">
              <a:spcBef>
                <a:spcPct val="0"/>
              </a:spcBef>
              <a:spcAft>
                <a:spcPct val="0"/>
              </a:spcAft>
              <a:defRPr sz="2800" b="1">
                <a:solidFill>
                  <a:srgbClr val="FC9200"/>
                </a:solidFill>
                <a:latin typeface="Arial" charset="0"/>
              </a:defRPr>
            </a:lvl8pPr>
            <a:lvl9pPr marL="1828800" algn="l" rtl="0" eaLnBrk="1" fontAlgn="base" hangingPunct="1">
              <a:spcBef>
                <a:spcPct val="0"/>
              </a:spcBef>
              <a:spcAft>
                <a:spcPct val="0"/>
              </a:spcAft>
              <a:defRPr sz="2800" b="1">
                <a:solidFill>
                  <a:srgbClr val="FC9200"/>
                </a:solidFill>
                <a:latin typeface="Arial" charset="0"/>
              </a:defRPr>
            </a:lvl9pPr>
          </a:lstStyle>
          <a:p>
            <a:pPr algn="ctr" eaLnBrk="1" hangingPunct="1">
              <a:defRPr/>
            </a:pPr>
            <a:r>
              <a:rPr altLang="en-US" kern="0">
                <a:solidFill>
                  <a:schemeClr val="tx2"/>
                </a:solidFill>
              </a:rPr>
              <a:t>Kaikoura Earthquake Aftershock Probabilities </a:t>
            </a:r>
            <a:br>
              <a:rPr altLang="en-US" kern="0">
                <a:solidFill>
                  <a:schemeClr val="tx2"/>
                </a:solidFill>
              </a:rPr>
            </a:br>
            <a:r>
              <a:rPr altLang="en-US" sz="2400" kern="0">
                <a:solidFill>
                  <a:schemeClr val="tx2"/>
                </a:solidFill>
              </a:rPr>
              <a:t>March 2017</a:t>
            </a:r>
            <a:endParaRPr altLang="en-US" kern="0">
              <a:solidFill>
                <a:schemeClr val="tx2"/>
              </a:solidFill>
            </a:endParaRPr>
          </a:p>
        </p:txBody>
      </p:sp>
    </p:spTree>
    <p:extLst>
      <p:ext uri="{BB962C8B-B14F-4D97-AF65-F5344CB8AC3E}">
        <p14:creationId xmlns:p14="http://schemas.microsoft.com/office/powerpoint/2010/main" val="1299276173"/>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Does the Hikurangi Subduction Zone Extend Further South?</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26244" y="1600200"/>
            <a:ext cx="4151512" cy="4525963"/>
          </a:xfrm>
        </p:spPr>
      </p:pic>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814244" y="1600200"/>
            <a:ext cx="4151512" cy="4525963"/>
          </a:xfrm>
        </p:spPr>
      </p:pic>
      <p:sp>
        <p:nvSpPr>
          <p:cNvPr id="9" name="TextBox 8"/>
          <p:cNvSpPr txBox="1"/>
          <p:nvPr/>
        </p:nvSpPr>
        <p:spPr>
          <a:xfrm>
            <a:off x="2177333" y="6124059"/>
            <a:ext cx="2249334" cy="369332"/>
          </a:xfrm>
          <a:prstGeom prst="rect">
            <a:avLst/>
          </a:prstGeom>
          <a:noFill/>
        </p:spPr>
        <p:txBody>
          <a:bodyPr wrap="none" rtlCol="0">
            <a:spAutoFit/>
          </a:bodyPr>
          <a:lstStyle/>
          <a:p>
            <a:r>
              <a:rPr lang="en-US" smtClean="0"/>
              <a:t>Williams et al., 2013</a:t>
            </a:r>
            <a:endParaRPr lang="en-US"/>
          </a:p>
        </p:txBody>
      </p:sp>
      <p:sp>
        <p:nvSpPr>
          <p:cNvPr id="10" name="TextBox 9"/>
          <p:cNvSpPr txBox="1"/>
          <p:nvPr/>
        </p:nvSpPr>
        <p:spPr>
          <a:xfrm>
            <a:off x="6816355" y="6124059"/>
            <a:ext cx="4147289" cy="369332"/>
          </a:xfrm>
          <a:prstGeom prst="rect">
            <a:avLst/>
          </a:prstGeom>
          <a:noFill/>
        </p:spPr>
        <p:txBody>
          <a:bodyPr wrap="none" rtlCol="0">
            <a:spAutoFit/>
          </a:bodyPr>
          <a:lstStyle/>
          <a:p>
            <a:r>
              <a:rPr lang="en-US" dirty="0" smtClean="0"/>
              <a:t>Extended version </a:t>
            </a:r>
            <a:r>
              <a:rPr lang="en-US" smtClean="0"/>
              <a:t>following earthquake</a:t>
            </a:r>
            <a:endParaRPr lang="en-US" dirty="0"/>
          </a:p>
        </p:txBody>
      </p:sp>
    </p:spTree>
    <p:extLst>
      <p:ext uri="{BB962C8B-B14F-4D97-AF65-F5344CB8AC3E}">
        <p14:creationId xmlns:p14="http://schemas.microsoft.com/office/powerpoint/2010/main" val="3861974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196508" y="0"/>
            <a:ext cx="9821263" cy="982663"/>
          </a:xfrm>
        </p:spPr>
        <p:txBody>
          <a:bodyPr/>
          <a:lstStyle/>
          <a:p>
            <a:r>
              <a:rPr lang="en-US" altLang="en-US" dirty="0" smtClean="0"/>
              <a:t>Geodetic Inversions Using </a:t>
            </a:r>
            <a:r>
              <a:rPr lang="en-US" altLang="en-US" dirty="0" err="1" smtClean="0"/>
              <a:t>InSAR</a:t>
            </a:r>
            <a:r>
              <a:rPr lang="en-US" altLang="en-US" dirty="0" smtClean="0"/>
              <a:t> and GPS (Ian </a:t>
            </a:r>
            <a:r>
              <a:rPr lang="en-US" altLang="en-US" dirty="0" err="1" smtClean="0"/>
              <a:t>Hamling</a:t>
            </a:r>
            <a:r>
              <a:rPr lang="en-US" altLang="en-US" dirty="0" smtClean="0"/>
              <a:t>)</a:t>
            </a:r>
            <a:endParaRPr lang="en-US" altLang="en-US" dirty="0"/>
          </a:p>
        </p:txBody>
      </p:sp>
      <p:pic>
        <p:nvPicPr>
          <p:cNvPr id="8195" name="Picture 4"/>
          <p:cNvPicPr>
            <a:picLocks noChangeAspect="1"/>
          </p:cNvPicPr>
          <p:nvPr/>
        </p:nvPicPr>
        <p:blipFill>
          <a:blip r:embed="rId2">
            <a:extLst>
              <a:ext uri="{28A0092B-C50C-407E-A947-70E740481C1C}">
                <a14:useLocalDpi xmlns:a14="http://schemas.microsoft.com/office/drawing/2010/main" val="0"/>
              </a:ext>
            </a:extLst>
          </a:blip>
          <a:srcRect l="327" t="3638" r="64539" b="48636"/>
          <a:stretch>
            <a:fillRect/>
          </a:stretch>
        </p:blipFill>
        <p:spPr bwMode="auto">
          <a:xfrm>
            <a:off x="1651001" y="1052514"/>
            <a:ext cx="3713163"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Box 1"/>
          <p:cNvSpPr txBox="1">
            <a:spLocks noChangeArrowheads="1"/>
          </p:cNvSpPr>
          <p:nvPr/>
        </p:nvSpPr>
        <p:spPr bwMode="auto">
          <a:xfrm>
            <a:off x="2927351" y="5003800"/>
            <a:ext cx="21240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600" b="1">
                <a:solidFill>
                  <a:schemeClr val="bg1"/>
                </a:solidFill>
                <a:latin typeface="Arial" charset="0"/>
              </a:defRPr>
            </a:lvl1pPr>
            <a:lvl2pPr marL="742950" indent="-285750">
              <a:spcBef>
                <a:spcPct val="20000"/>
              </a:spcBef>
              <a:buChar char="–"/>
              <a:defRPr sz="2600" b="1">
                <a:solidFill>
                  <a:schemeClr val="bg1"/>
                </a:solidFill>
                <a:latin typeface="Arial" charset="0"/>
              </a:defRPr>
            </a:lvl2pPr>
            <a:lvl3pPr marL="1143000" indent="-228600">
              <a:spcBef>
                <a:spcPct val="20000"/>
              </a:spcBef>
              <a:buChar char="•"/>
              <a:defRPr sz="2400" b="1">
                <a:solidFill>
                  <a:schemeClr val="bg1"/>
                </a:solidFill>
                <a:latin typeface="Arial" charset="0"/>
              </a:defRPr>
            </a:lvl3pPr>
            <a:lvl4pPr marL="1600200" indent="-228600">
              <a:spcBef>
                <a:spcPct val="20000"/>
              </a:spcBef>
              <a:buChar char="–"/>
              <a:defRPr sz="2000" b="1">
                <a:solidFill>
                  <a:schemeClr val="bg1"/>
                </a:solidFill>
                <a:latin typeface="Arial" charset="0"/>
              </a:defRPr>
            </a:lvl4pPr>
            <a:lvl5pPr marL="2057400" indent="-228600">
              <a:spcBef>
                <a:spcPct val="20000"/>
              </a:spcBef>
              <a:buChar char="»"/>
              <a:defRPr sz="2000" b="1">
                <a:solidFill>
                  <a:schemeClr val="bg1"/>
                </a:solidFill>
                <a:latin typeface="Arial" charset="0"/>
              </a:defRPr>
            </a:lvl5pPr>
            <a:lvl6pPr marL="2514600" indent="-228600" eaLnBrk="0" fontAlgn="base" hangingPunct="0">
              <a:spcBef>
                <a:spcPct val="20000"/>
              </a:spcBef>
              <a:spcAft>
                <a:spcPct val="0"/>
              </a:spcAft>
              <a:buChar char="»"/>
              <a:defRPr sz="2000" b="1">
                <a:solidFill>
                  <a:schemeClr val="bg1"/>
                </a:solidFill>
                <a:latin typeface="Arial" charset="0"/>
              </a:defRPr>
            </a:lvl6pPr>
            <a:lvl7pPr marL="2971800" indent="-228600" eaLnBrk="0" fontAlgn="base" hangingPunct="0">
              <a:spcBef>
                <a:spcPct val="20000"/>
              </a:spcBef>
              <a:spcAft>
                <a:spcPct val="0"/>
              </a:spcAft>
              <a:buChar char="»"/>
              <a:defRPr sz="2000" b="1">
                <a:solidFill>
                  <a:schemeClr val="bg1"/>
                </a:solidFill>
                <a:latin typeface="Arial" charset="0"/>
              </a:defRPr>
            </a:lvl7pPr>
            <a:lvl8pPr marL="3429000" indent="-228600" eaLnBrk="0" fontAlgn="base" hangingPunct="0">
              <a:spcBef>
                <a:spcPct val="20000"/>
              </a:spcBef>
              <a:spcAft>
                <a:spcPct val="0"/>
              </a:spcAft>
              <a:buChar char="»"/>
              <a:defRPr sz="2000" b="1">
                <a:solidFill>
                  <a:schemeClr val="bg1"/>
                </a:solidFill>
                <a:latin typeface="Arial" charset="0"/>
              </a:defRPr>
            </a:lvl8pPr>
            <a:lvl9pPr marL="3886200" indent="-228600" eaLnBrk="0" fontAlgn="base" hangingPunct="0">
              <a:spcBef>
                <a:spcPct val="20000"/>
              </a:spcBef>
              <a:spcAft>
                <a:spcPct val="0"/>
              </a:spcAft>
              <a:buChar char="»"/>
              <a:defRPr sz="2000" b="1">
                <a:solidFill>
                  <a:schemeClr val="bg1"/>
                </a:solidFill>
                <a:latin typeface="Arial" charset="0"/>
              </a:defRPr>
            </a:lvl9pPr>
          </a:lstStyle>
          <a:p>
            <a:pPr>
              <a:spcBef>
                <a:spcPct val="0"/>
              </a:spcBef>
              <a:buFontTx/>
              <a:buNone/>
            </a:pPr>
            <a:r>
              <a:rPr lang="en-US" altLang="en-US" sz="1600" b="0">
                <a:solidFill>
                  <a:schemeClr val="tx1"/>
                </a:solidFill>
              </a:rPr>
              <a:t>Hamling et al., 2017, </a:t>
            </a:r>
          </a:p>
          <a:p>
            <a:pPr>
              <a:spcBef>
                <a:spcPct val="0"/>
              </a:spcBef>
              <a:buFontTx/>
              <a:buNone/>
            </a:pPr>
            <a:r>
              <a:rPr lang="en-US" altLang="en-US" sz="1600" b="0">
                <a:solidFill>
                  <a:schemeClr val="tx1"/>
                </a:solidFill>
              </a:rPr>
              <a:t>Science</a:t>
            </a:r>
          </a:p>
        </p:txBody>
      </p:sp>
      <p:pic>
        <p:nvPicPr>
          <p:cNvPr id="8197" name="Picture 6"/>
          <p:cNvPicPr>
            <a:picLocks noChangeAspect="1"/>
          </p:cNvPicPr>
          <p:nvPr/>
        </p:nvPicPr>
        <p:blipFill>
          <a:blip r:embed="rId3">
            <a:extLst>
              <a:ext uri="{28A0092B-C50C-407E-A947-70E740481C1C}">
                <a14:useLocalDpi xmlns:a14="http://schemas.microsoft.com/office/drawing/2010/main" val="0"/>
              </a:ext>
            </a:extLst>
          </a:blip>
          <a:srcRect l="7567" t="2750" r="6532" b="9052"/>
          <a:stretch>
            <a:fillRect/>
          </a:stretch>
        </p:blipFill>
        <p:spPr bwMode="auto">
          <a:xfrm>
            <a:off x="5932488" y="908051"/>
            <a:ext cx="4608512"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5-Point Star 7"/>
          <p:cNvSpPr/>
          <p:nvPr/>
        </p:nvSpPr>
        <p:spPr>
          <a:xfrm>
            <a:off x="3062288" y="4094164"/>
            <a:ext cx="360362" cy="441325"/>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9" name="TextBox 8"/>
          <p:cNvSpPr txBox="1">
            <a:spLocks noChangeArrowheads="1"/>
          </p:cNvSpPr>
          <p:nvPr/>
        </p:nvSpPr>
        <p:spPr bwMode="auto">
          <a:xfrm>
            <a:off x="1416051" y="5602289"/>
            <a:ext cx="9377363"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600" b="1">
                <a:solidFill>
                  <a:schemeClr val="bg1"/>
                </a:solidFill>
                <a:latin typeface="Arial" charset="0"/>
              </a:defRPr>
            </a:lvl1pPr>
            <a:lvl2pPr marL="742950" indent="-285750">
              <a:spcBef>
                <a:spcPct val="20000"/>
              </a:spcBef>
              <a:buChar char="–"/>
              <a:defRPr sz="2600" b="1">
                <a:solidFill>
                  <a:schemeClr val="bg1"/>
                </a:solidFill>
                <a:latin typeface="Arial" charset="0"/>
              </a:defRPr>
            </a:lvl2pPr>
            <a:lvl3pPr marL="1143000" indent="-228600">
              <a:spcBef>
                <a:spcPct val="20000"/>
              </a:spcBef>
              <a:buChar char="•"/>
              <a:defRPr sz="2400" b="1">
                <a:solidFill>
                  <a:schemeClr val="bg1"/>
                </a:solidFill>
                <a:latin typeface="Arial" charset="0"/>
              </a:defRPr>
            </a:lvl3pPr>
            <a:lvl4pPr marL="1600200" indent="-228600">
              <a:spcBef>
                <a:spcPct val="20000"/>
              </a:spcBef>
              <a:buChar char="–"/>
              <a:defRPr sz="2000" b="1">
                <a:solidFill>
                  <a:schemeClr val="bg1"/>
                </a:solidFill>
                <a:latin typeface="Arial" charset="0"/>
              </a:defRPr>
            </a:lvl4pPr>
            <a:lvl5pPr marL="2057400" indent="-228600">
              <a:spcBef>
                <a:spcPct val="20000"/>
              </a:spcBef>
              <a:buChar char="»"/>
              <a:defRPr sz="2000" b="1">
                <a:solidFill>
                  <a:schemeClr val="bg1"/>
                </a:solidFill>
                <a:latin typeface="Arial" charset="0"/>
              </a:defRPr>
            </a:lvl5pPr>
            <a:lvl6pPr marL="2514600" indent="-228600" eaLnBrk="0" fontAlgn="base" hangingPunct="0">
              <a:spcBef>
                <a:spcPct val="20000"/>
              </a:spcBef>
              <a:spcAft>
                <a:spcPct val="0"/>
              </a:spcAft>
              <a:buChar char="»"/>
              <a:defRPr sz="2000" b="1">
                <a:solidFill>
                  <a:schemeClr val="bg1"/>
                </a:solidFill>
                <a:latin typeface="Arial" charset="0"/>
              </a:defRPr>
            </a:lvl6pPr>
            <a:lvl7pPr marL="2971800" indent="-228600" eaLnBrk="0" fontAlgn="base" hangingPunct="0">
              <a:spcBef>
                <a:spcPct val="20000"/>
              </a:spcBef>
              <a:spcAft>
                <a:spcPct val="0"/>
              </a:spcAft>
              <a:buChar char="»"/>
              <a:defRPr sz="2000" b="1">
                <a:solidFill>
                  <a:schemeClr val="bg1"/>
                </a:solidFill>
                <a:latin typeface="Arial" charset="0"/>
              </a:defRPr>
            </a:lvl7pPr>
            <a:lvl8pPr marL="3429000" indent="-228600" eaLnBrk="0" fontAlgn="base" hangingPunct="0">
              <a:spcBef>
                <a:spcPct val="20000"/>
              </a:spcBef>
              <a:spcAft>
                <a:spcPct val="0"/>
              </a:spcAft>
              <a:buChar char="»"/>
              <a:defRPr sz="2000" b="1">
                <a:solidFill>
                  <a:schemeClr val="bg1"/>
                </a:solidFill>
                <a:latin typeface="Arial" charset="0"/>
              </a:defRPr>
            </a:lvl8pPr>
            <a:lvl9pPr marL="3886200" indent="-228600" eaLnBrk="0" fontAlgn="base" hangingPunct="0">
              <a:spcBef>
                <a:spcPct val="20000"/>
              </a:spcBef>
              <a:spcAft>
                <a:spcPct val="0"/>
              </a:spcAft>
              <a:buChar char="»"/>
              <a:defRPr sz="2000" b="1">
                <a:solidFill>
                  <a:schemeClr val="bg1"/>
                </a:solidFill>
                <a:latin typeface="Arial" charset="0"/>
              </a:defRPr>
            </a:lvl9pPr>
          </a:lstStyle>
          <a:p>
            <a:pPr>
              <a:spcBef>
                <a:spcPct val="0"/>
              </a:spcBef>
              <a:buFontTx/>
              <a:buNone/>
            </a:pPr>
            <a:r>
              <a:rPr lang="en-US" altLang="en-US" sz="1800" b="0" dirty="0">
                <a:solidFill>
                  <a:schemeClr val="tx2"/>
                </a:solidFill>
              </a:rPr>
              <a:t>The earthquake’s complexity was unprecedented--involving rupture on at least a dozen crustal faults. It is also possible that the earthquake ruptured the far southern end of the Hikurangi subduction zone beneath the northern South Island</a:t>
            </a:r>
          </a:p>
        </p:txBody>
      </p:sp>
    </p:spTree>
    <p:extLst>
      <p:ext uri="{BB962C8B-B14F-4D97-AF65-F5344CB8AC3E}">
        <p14:creationId xmlns:p14="http://schemas.microsoft.com/office/powerpoint/2010/main" val="2191849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0" name="Group 7"/>
          <p:cNvGrpSpPr>
            <a:grpSpLocks/>
          </p:cNvGrpSpPr>
          <p:nvPr/>
        </p:nvGrpSpPr>
        <p:grpSpPr bwMode="auto">
          <a:xfrm>
            <a:off x="230435" y="1916842"/>
            <a:ext cx="8062913" cy="4537075"/>
            <a:chOff x="0" y="0"/>
            <a:chExt cx="6487886" cy="3651000"/>
          </a:xfrm>
        </p:grpSpPr>
        <p:pic>
          <p:nvPicPr>
            <p:cNvPr id="27653" name="Picture 2"/>
            <p:cNvPicPr>
              <a:picLocks noChangeAspect="1"/>
            </p:cNvPicPr>
            <p:nvPr/>
          </p:nvPicPr>
          <p:blipFill>
            <a:blip r:embed="rId2">
              <a:extLst>
                <a:ext uri="{28A0092B-C50C-407E-A947-70E740481C1C}">
                  <a14:useLocalDpi xmlns:a14="http://schemas.microsoft.com/office/drawing/2010/main" val="0"/>
                </a:ext>
              </a:extLst>
            </a:blip>
            <a:srcRect r="29048"/>
            <a:stretch>
              <a:fillRect/>
            </a:stretch>
          </p:blipFill>
          <p:spPr bwMode="auto">
            <a:xfrm>
              <a:off x="0" y="0"/>
              <a:ext cx="6487886" cy="3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226020" y="8943"/>
              <a:ext cx="261866" cy="3653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NZ"/>
            </a:p>
          </p:txBody>
        </p:sp>
      </p:grpSp>
      <p:pic>
        <p:nvPicPr>
          <p:cNvPr id="27651" name="Picture 6"/>
          <p:cNvPicPr>
            <a:picLocks noChangeAspect="1"/>
          </p:cNvPicPr>
          <p:nvPr/>
        </p:nvPicPr>
        <p:blipFill>
          <a:blip r:embed="rId3">
            <a:extLst>
              <a:ext uri="{28A0092B-C50C-407E-A947-70E740481C1C}">
                <a14:useLocalDpi xmlns:a14="http://schemas.microsoft.com/office/drawing/2010/main" val="0"/>
              </a:ext>
            </a:extLst>
          </a:blip>
          <a:srcRect l="70810"/>
          <a:stretch>
            <a:fillRect/>
          </a:stretch>
        </p:blipFill>
        <p:spPr bwMode="auto">
          <a:xfrm>
            <a:off x="8971574" y="245204"/>
            <a:ext cx="2443163"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Box 8"/>
          <p:cNvSpPr txBox="1">
            <a:spLocks noChangeArrowheads="1"/>
          </p:cNvSpPr>
          <p:nvPr/>
        </p:nvSpPr>
        <p:spPr bwMode="auto">
          <a:xfrm>
            <a:off x="8194312" y="3591595"/>
            <a:ext cx="399768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buFontTx/>
              <a:buChar char="•"/>
            </a:pPr>
            <a:r>
              <a:rPr lang="en-NZ" altLang="en-US" dirty="0"/>
              <a:t>Model requires 25 m of slip at 12-15 km depth along the deeper part of the </a:t>
            </a:r>
            <a:r>
              <a:rPr lang="en-NZ" altLang="en-US" dirty="0" err="1"/>
              <a:t>Kekerengu</a:t>
            </a:r>
            <a:r>
              <a:rPr lang="en-NZ" altLang="en-US" dirty="0"/>
              <a:t> fault</a:t>
            </a:r>
            <a:r>
              <a:rPr lang="en-NZ" altLang="en-US" dirty="0" smtClean="0"/>
              <a:t>.</a:t>
            </a:r>
            <a:endParaRPr lang="en-NZ" altLang="en-US" dirty="0"/>
          </a:p>
          <a:p>
            <a:pPr>
              <a:buFontTx/>
              <a:buChar char="•"/>
            </a:pPr>
            <a:r>
              <a:rPr lang="en-NZ" altLang="en-US" dirty="0"/>
              <a:t>Predicted slip is consistent with field observations of surface </a:t>
            </a:r>
            <a:r>
              <a:rPr lang="en-NZ" altLang="en-US" dirty="0" smtClean="0"/>
              <a:t>rupture</a:t>
            </a:r>
            <a:endParaRPr lang="en-NZ" altLang="en-US" dirty="0"/>
          </a:p>
          <a:p>
            <a:pPr>
              <a:buFontTx/>
              <a:buChar char="•"/>
            </a:pPr>
            <a:r>
              <a:rPr lang="en-NZ" altLang="en-US" dirty="0"/>
              <a:t>Although lower, slip of ~10 m is predicted at depth along the Humps and </a:t>
            </a:r>
            <a:r>
              <a:rPr lang="en-NZ" altLang="en-US" dirty="0" err="1"/>
              <a:t>Hundalee</a:t>
            </a:r>
            <a:r>
              <a:rPr lang="en-NZ" altLang="en-US" dirty="0"/>
              <a:t> segments in the </a:t>
            </a:r>
            <a:r>
              <a:rPr lang="en-NZ" altLang="en-US" dirty="0" smtClean="0"/>
              <a:t>south</a:t>
            </a:r>
            <a:endParaRPr lang="en-NZ" altLang="en-US" dirty="0"/>
          </a:p>
        </p:txBody>
      </p:sp>
      <p:sp>
        <p:nvSpPr>
          <p:cNvPr id="3" name="Title 2"/>
          <p:cNvSpPr>
            <a:spLocks noGrp="1"/>
          </p:cNvSpPr>
          <p:nvPr>
            <p:ph type="title"/>
          </p:nvPr>
        </p:nvSpPr>
        <p:spPr/>
        <p:txBody>
          <a:bodyPr/>
          <a:lstStyle/>
          <a:p>
            <a:r>
              <a:rPr lang="en-US" dirty="0" smtClean="0"/>
              <a:t>Inversion Results with Only Crustal Faults</a:t>
            </a:r>
            <a:endParaRPr lang="en-US" dirty="0"/>
          </a:p>
        </p:txBody>
      </p:sp>
    </p:spTree>
    <p:extLst>
      <p:ext uri="{BB962C8B-B14F-4D97-AF65-F5344CB8AC3E}">
        <p14:creationId xmlns:p14="http://schemas.microsoft.com/office/powerpoint/2010/main" val="646984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5" name="Group 3"/>
          <p:cNvGrpSpPr>
            <a:grpSpLocks/>
          </p:cNvGrpSpPr>
          <p:nvPr/>
        </p:nvGrpSpPr>
        <p:grpSpPr bwMode="auto">
          <a:xfrm>
            <a:off x="373039" y="695936"/>
            <a:ext cx="2768600" cy="5932487"/>
            <a:chOff x="152400" y="798731"/>
            <a:chExt cx="2425337" cy="5195440"/>
          </a:xfrm>
        </p:grpSpPr>
        <p:pic>
          <p:nvPicPr>
            <p:cNvPr id="28682" name="Picture 4"/>
            <p:cNvPicPr>
              <a:picLocks noChangeAspect="1"/>
            </p:cNvPicPr>
            <p:nvPr/>
          </p:nvPicPr>
          <p:blipFill>
            <a:blip r:embed="rId2">
              <a:extLst>
                <a:ext uri="{28A0092B-C50C-407E-A947-70E740481C1C}">
                  <a14:useLocalDpi xmlns:a14="http://schemas.microsoft.com/office/drawing/2010/main" val="0"/>
                </a:ext>
              </a:extLst>
            </a:blip>
            <a:srcRect l="42754" t="97110" r="38498" b="2"/>
            <a:stretch>
              <a:fillRect/>
            </a:stretch>
          </p:blipFill>
          <p:spPr bwMode="auto">
            <a:xfrm>
              <a:off x="975360" y="5845234"/>
              <a:ext cx="931817" cy="14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3" name="Picture 4"/>
            <p:cNvPicPr>
              <a:picLocks noChangeAspect="1"/>
            </p:cNvPicPr>
            <p:nvPr/>
          </p:nvPicPr>
          <p:blipFill>
            <a:blip r:embed="rId3">
              <a:extLst>
                <a:ext uri="{28A0092B-C50C-407E-A947-70E740481C1C}">
                  <a14:useLocalDpi xmlns:a14="http://schemas.microsoft.com/office/drawing/2010/main" val="0"/>
                </a:ext>
              </a:extLst>
            </a:blip>
            <a:srcRect r="51201" b="2956"/>
            <a:stretch>
              <a:fillRect/>
            </a:stretch>
          </p:blipFill>
          <p:spPr bwMode="auto">
            <a:xfrm>
              <a:off x="152400" y="798731"/>
              <a:ext cx="2425337" cy="5002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8676" name="Picture 4"/>
          <p:cNvPicPr>
            <a:picLocks noChangeAspect="1"/>
          </p:cNvPicPr>
          <p:nvPr/>
        </p:nvPicPr>
        <p:blipFill>
          <a:blip r:embed="rId4">
            <a:extLst>
              <a:ext uri="{28A0092B-C50C-407E-A947-70E740481C1C}">
                <a14:useLocalDpi xmlns:a14="http://schemas.microsoft.com/office/drawing/2010/main" val="0"/>
              </a:ext>
            </a:extLst>
          </a:blip>
          <a:srcRect l="49062" b="51547"/>
          <a:stretch>
            <a:fillRect/>
          </a:stretch>
        </p:blipFill>
        <p:spPr bwMode="auto">
          <a:xfrm>
            <a:off x="7517581" y="2645245"/>
            <a:ext cx="3813175"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4"/>
          <p:cNvPicPr>
            <a:picLocks noChangeAspect="1"/>
          </p:cNvPicPr>
          <p:nvPr/>
        </p:nvPicPr>
        <p:blipFill>
          <a:blip r:embed="rId4">
            <a:extLst>
              <a:ext uri="{28A0092B-C50C-407E-A947-70E740481C1C}">
                <a14:useLocalDpi xmlns:a14="http://schemas.microsoft.com/office/drawing/2010/main" val="0"/>
              </a:ext>
            </a:extLst>
          </a:blip>
          <a:srcRect l="52042" t="62645" r="13615" b="4240"/>
          <a:stretch>
            <a:fillRect/>
          </a:stretch>
        </p:blipFill>
        <p:spPr bwMode="auto">
          <a:xfrm>
            <a:off x="3565501" y="3505018"/>
            <a:ext cx="290830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4"/>
          <p:cNvPicPr>
            <a:picLocks noChangeAspect="1"/>
          </p:cNvPicPr>
          <p:nvPr/>
        </p:nvPicPr>
        <p:blipFill>
          <a:blip r:embed="rId4">
            <a:extLst>
              <a:ext uri="{28A0092B-C50C-407E-A947-70E740481C1C}">
                <a14:useLocalDpi xmlns:a14="http://schemas.microsoft.com/office/drawing/2010/main" val="0"/>
              </a:ext>
            </a:extLst>
          </a:blip>
          <a:srcRect l="83144" t="58504" b="12943"/>
          <a:stretch>
            <a:fillRect/>
          </a:stretch>
        </p:blipFill>
        <p:spPr bwMode="auto">
          <a:xfrm>
            <a:off x="4118345" y="1018994"/>
            <a:ext cx="13335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017344" y="1326968"/>
            <a:ext cx="314325" cy="5349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NZ"/>
          </a:p>
        </p:txBody>
      </p:sp>
      <p:sp>
        <p:nvSpPr>
          <p:cNvPr id="10" name="Rectangle 9"/>
          <p:cNvSpPr/>
          <p:nvPr/>
        </p:nvSpPr>
        <p:spPr>
          <a:xfrm>
            <a:off x="7356450" y="4802006"/>
            <a:ext cx="322262" cy="314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NZ"/>
          </a:p>
        </p:txBody>
      </p:sp>
      <p:sp>
        <p:nvSpPr>
          <p:cNvPr id="28681" name="TextBox 11"/>
          <p:cNvSpPr txBox="1">
            <a:spLocks noChangeArrowheads="1"/>
          </p:cNvSpPr>
          <p:nvPr/>
        </p:nvSpPr>
        <p:spPr bwMode="auto">
          <a:xfrm>
            <a:off x="6199160" y="962061"/>
            <a:ext cx="551815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buFontTx/>
              <a:buChar char="•"/>
            </a:pPr>
            <a:r>
              <a:rPr lang="en-NZ" altLang="en-US" sz="1400" dirty="0"/>
              <a:t>With slip on the subduction interface, the focal mechanism becomes closer to the one derived from USGS W-phase inversion</a:t>
            </a:r>
            <a:r>
              <a:rPr lang="en-NZ" altLang="en-US" sz="1400" dirty="0" smtClean="0"/>
              <a:t>.</a:t>
            </a:r>
            <a:endParaRPr lang="en-NZ" altLang="en-US" sz="1400" dirty="0"/>
          </a:p>
          <a:p>
            <a:pPr>
              <a:buFontTx/>
              <a:buChar char="•"/>
            </a:pPr>
            <a:r>
              <a:rPr lang="en-NZ" altLang="en-US" sz="1400" dirty="0"/>
              <a:t>Adding the subduction interface does not change the total misfit (&lt;1</a:t>
            </a:r>
            <a:r>
              <a:rPr lang="en-NZ" altLang="en-US" sz="1400" dirty="0" smtClean="0"/>
              <a:t>%)</a:t>
            </a:r>
            <a:endParaRPr lang="en-NZ" altLang="en-US" sz="1400" dirty="0"/>
          </a:p>
          <a:p>
            <a:pPr>
              <a:buFontTx/>
              <a:buChar char="•"/>
            </a:pPr>
            <a:r>
              <a:rPr lang="en-NZ" altLang="en-US" sz="1400" dirty="0"/>
              <a:t>Contribution of the interface </a:t>
            </a:r>
            <a:r>
              <a:rPr lang="en-NZ" altLang="en-US" sz="1400" dirty="0" smtClean="0"/>
              <a:t>to </a:t>
            </a:r>
            <a:r>
              <a:rPr lang="en-NZ" altLang="en-US" sz="1400" dirty="0"/>
              <a:t>the overall moment is relatively minor (~15%)</a:t>
            </a:r>
            <a:br>
              <a:rPr lang="en-NZ" altLang="en-US" sz="1400" dirty="0"/>
            </a:br>
            <a:endParaRPr lang="en-NZ" altLang="en-US" sz="1400" dirty="0"/>
          </a:p>
        </p:txBody>
      </p:sp>
      <p:sp>
        <p:nvSpPr>
          <p:cNvPr id="2" name="Title 1"/>
          <p:cNvSpPr>
            <a:spLocks noGrp="1"/>
          </p:cNvSpPr>
          <p:nvPr>
            <p:ph type="title"/>
          </p:nvPr>
        </p:nvSpPr>
        <p:spPr>
          <a:xfrm>
            <a:off x="744512" y="304618"/>
            <a:ext cx="10972800" cy="449262"/>
          </a:xfrm>
        </p:spPr>
        <p:txBody>
          <a:bodyPr/>
          <a:lstStyle/>
          <a:p>
            <a:r>
              <a:rPr lang="en-US" dirty="0" smtClean="0"/>
              <a:t>Was There Slip on the Southern Hikurangi?</a:t>
            </a:r>
            <a:endParaRPr lang="en-US" dirty="0"/>
          </a:p>
        </p:txBody>
      </p:sp>
    </p:spTree>
    <p:extLst>
      <p:ext uri="{BB962C8B-B14F-4D97-AF65-F5344CB8AC3E}">
        <p14:creationId xmlns:p14="http://schemas.microsoft.com/office/powerpoint/2010/main" val="1160837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9" name="Group 3"/>
          <p:cNvGrpSpPr>
            <a:grpSpLocks/>
          </p:cNvGrpSpPr>
          <p:nvPr/>
        </p:nvGrpSpPr>
        <p:grpSpPr bwMode="auto">
          <a:xfrm>
            <a:off x="1541463" y="646114"/>
            <a:ext cx="2768600" cy="5932487"/>
            <a:chOff x="152400" y="798731"/>
            <a:chExt cx="2425337" cy="5195440"/>
          </a:xfrm>
        </p:grpSpPr>
        <p:pic>
          <p:nvPicPr>
            <p:cNvPr id="29704" name="Picture 4"/>
            <p:cNvPicPr>
              <a:picLocks noChangeAspect="1"/>
            </p:cNvPicPr>
            <p:nvPr/>
          </p:nvPicPr>
          <p:blipFill>
            <a:blip r:embed="rId2">
              <a:extLst>
                <a:ext uri="{28A0092B-C50C-407E-A947-70E740481C1C}">
                  <a14:useLocalDpi xmlns:a14="http://schemas.microsoft.com/office/drawing/2010/main" val="0"/>
                </a:ext>
              </a:extLst>
            </a:blip>
            <a:srcRect l="42754" t="97110" r="38498" b="2"/>
            <a:stretch>
              <a:fillRect/>
            </a:stretch>
          </p:blipFill>
          <p:spPr bwMode="auto">
            <a:xfrm>
              <a:off x="975360" y="5845234"/>
              <a:ext cx="931817" cy="14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4"/>
            <p:cNvPicPr>
              <a:picLocks noChangeAspect="1"/>
            </p:cNvPicPr>
            <p:nvPr/>
          </p:nvPicPr>
          <p:blipFill>
            <a:blip r:embed="rId3">
              <a:extLst>
                <a:ext uri="{28A0092B-C50C-407E-A947-70E740481C1C}">
                  <a14:useLocalDpi xmlns:a14="http://schemas.microsoft.com/office/drawing/2010/main" val="0"/>
                </a:ext>
              </a:extLst>
            </a:blip>
            <a:srcRect r="51201" b="2956"/>
            <a:stretch>
              <a:fillRect/>
            </a:stretch>
          </p:blipFill>
          <p:spPr bwMode="auto">
            <a:xfrm>
              <a:off x="152400" y="798731"/>
              <a:ext cx="2425337" cy="5002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Rectangle 5"/>
          <p:cNvSpPr/>
          <p:nvPr/>
        </p:nvSpPr>
        <p:spPr>
          <a:xfrm>
            <a:off x="4570414" y="989014"/>
            <a:ext cx="314325" cy="5349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NZ"/>
          </a:p>
        </p:txBody>
      </p:sp>
      <p:sp>
        <p:nvSpPr>
          <p:cNvPr id="10" name="Rectangle 9"/>
          <p:cNvSpPr/>
          <p:nvPr/>
        </p:nvSpPr>
        <p:spPr>
          <a:xfrm>
            <a:off x="7221538" y="4772026"/>
            <a:ext cx="322262" cy="314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NZ"/>
          </a:p>
        </p:txBody>
      </p:sp>
      <p:pic>
        <p:nvPicPr>
          <p:cNvPr id="2970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57281" y="836613"/>
            <a:ext cx="6016625"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5378724" y="4212444"/>
            <a:ext cx="5773738"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NZ" altLang="en-US" dirty="0"/>
              <a:t>Can we fit the tsunami better??</a:t>
            </a:r>
          </a:p>
          <a:p>
            <a:endParaRPr lang="en-NZ" altLang="en-US" dirty="0"/>
          </a:p>
          <a:p>
            <a:r>
              <a:rPr lang="en-NZ" altLang="en-US" dirty="0"/>
              <a:t>Not really!</a:t>
            </a:r>
          </a:p>
          <a:p>
            <a:endParaRPr lang="en-NZ" altLang="en-US" dirty="0"/>
          </a:p>
          <a:p>
            <a:r>
              <a:rPr lang="en-NZ" altLang="en-US" dirty="0"/>
              <a:t>Still missing something??</a:t>
            </a:r>
          </a:p>
          <a:p>
            <a:endParaRPr lang="en-NZ" altLang="en-US" dirty="0"/>
          </a:p>
          <a:p>
            <a:r>
              <a:rPr lang="en-NZ" altLang="en-US" dirty="0"/>
              <a:t>Probably!</a:t>
            </a:r>
          </a:p>
        </p:txBody>
      </p:sp>
      <p:sp>
        <p:nvSpPr>
          <p:cNvPr id="2" name="Title 1"/>
          <p:cNvSpPr>
            <a:spLocks noGrp="1"/>
          </p:cNvSpPr>
          <p:nvPr>
            <p:ph type="title"/>
          </p:nvPr>
        </p:nvSpPr>
        <p:spPr>
          <a:xfrm>
            <a:off x="609600" y="1"/>
            <a:ext cx="10972800" cy="646114"/>
          </a:xfrm>
        </p:spPr>
        <p:txBody>
          <a:bodyPr/>
          <a:lstStyle/>
          <a:p>
            <a:r>
              <a:rPr lang="en-US" dirty="0" smtClean="0"/>
              <a:t>Was There Slip on the Southern Hikurangi?</a:t>
            </a:r>
            <a:endParaRPr lang="en-US" dirty="0"/>
          </a:p>
        </p:txBody>
      </p:sp>
    </p:spTree>
    <p:extLst>
      <p:ext uri="{BB962C8B-B14F-4D97-AF65-F5344CB8AC3E}">
        <p14:creationId xmlns:p14="http://schemas.microsoft.com/office/powerpoint/2010/main" val="301769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3" name="Group 3"/>
          <p:cNvGrpSpPr>
            <a:grpSpLocks/>
          </p:cNvGrpSpPr>
          <p:nvPr/>
        </p:nvGrpSpPr>
        <p:grpSpPr bwMode="auto">
          <a:xfrm>
            <a:off x="704044" y="646113"/>
            <a:ext cx="2768600" cy="5932487"/>
            <a:chOff x="152400" y="798731"/>
            <a:chExt cx="2425337" cy="5195440"/>
          </a:xfrm>
        </p:grpSpPr>
        <p:pic>
          <p:nvPicPr>
            <p:cNvPr id="30729" name="Picture 4"/>
            <p:cNvPicPr>
              <a:picLocks noChangeAspect="1"/>
            </p:cNvPicPr>
            <p:nvPr/>
          </p:nvPicPr>
          <p:blipFill>
            <a:blip r:embed="rId2">
              <a:extLst>
                <a:ext uri="{28A0092B-C50C-407E-A947-70E740481C1C}">
                  <a14:useLocalDpi xmlns:a14="http://schemas.microsoft.com/office/drawing/2010/main" val="0"/>
                </a:ext>
              </a:extLst>
            </a:blip>
            <a:srcRect l="42754" t="97110" r="38498" b="2"/>
            <a:stretch>
              <a:fillRect/>
            </a:stretch>
          </p:blipFill>
          <p:spPr bwMode="auto">
            <a:xfrm>
              <a:off x="975360" y="5845234"/>
              <a:ext cx="931817" cy="14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4"/>
            <p:cNvPicPr>
              <a:picLocks noChangeAspect="1"/>
            </p:cNvPicPr>
            <p:nvPr/>
          </p:nvPicPr>
          <p:blipFill>
            <a:blip r:embed="rId3">
              <a:extLst>
                <a:ext uri="{28A0092B-C50C-407E-A947-70E740481C1C}">
                  <a14:useLocalDpi xmlns:a14="http://schemas.microsoft.com/office/drawing/2010/main" val="0"/>
                </a:ext>
              </a:extLst>
            </a:blip>
            <a:srcRect r="51201" b="2956"/>
            <a:stretch>
              <a:fillRect/>
            </a:stretch>
          </p:blipFill>
          <p:spPr bwMode="auto">
            <a:xfrm>
              <a:off x="152400" y="798731"/>
              <a:ext cx="2425337" cy="5002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Rectangle 5"/>
          <p:cNvSpPr/>
          <p:nvPr/>
        </p:nvSpPr>
        <p:spPr>
          <a:xfrm>
            <a:off x="4570414" y="989014"/>
            <a:ext cx="314325" cy="5349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NZ"/>
          </a:p>
        </p:txBody>
      </p:sp>
      <p:sp>
        <p:nvSpPr>
          <p:cNvPr id="10" name="Rectangle 9"/>
          <p:cNvSpPr/>
          <p:nvPr/>
        </p:nvSpPr>
        <p:spPr>
          <a:xfrm>
            <a:off x="7221538" y="4772026"/>
            <a:ext cx="322262" cy="314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NZ"/>
          </a:p>
        </p:txBody>
      </p:sp>
      <p:sp>
        <p:nvSpPr>
          <p:cNvPr id="30726" name="TextBox 12"/>
          <p:cNvSpPr txBox="1">
            <a:spLocks noChangeArrowheads="1"/>
          </p:cNvSpPr>
          <p:nvPr/>
        </p:nvSpPr>
        <p:spPr bwMode="auto">
          <a:xfrm>
            <a:off x="4570414" y="4603609"/>
            <a:ext cx="577373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NZ" altLang="en-US"/>
              <a:t>One option – crustal fault offshore.</a:t>
            </a:r>
          </a:p>
          <a:p>
            <a:endParaRPr lang="en-NZ" altLang="en-US" dirty="0"/>
          </a:p>
          <a:p>
            <a:r>
              <a:rPr lang="en-NZ" altLang="en-US" dirty="0"/>
              <a:t>To get broad uplift we require shallow dip ~ 30°</a:t>
            </a:r>
          </a:p>
          <a:p>
            <a:endParaRPr lang="en-NZ" altLang="en-US" dirty="0"/>
          </a:p>
          <a:p>
            <a:r>
              <a:rPr lang="en-NZ" altLang="en-US" dirty="0"/>
              <a:t>Not well constrained but removes some slip from interface.</a:t>
            </a:r>
          </a:p>
        </p:txBody>
      </p:sp>
      <p:pic>
        <p:nvPicPr>
          <p:cNvPr id="30727" name="image02.png"/>
          <p:cNvPicPr>
            <a:picLocks noChangeAspect="1" noChangeArrowheads="1"/>
          </p:cNvPicPr>
          <p:nvPr/>
        </p:nvPicPr>
        <p:blipFill>
          <a:blip r:embed="rId4">
            <a:extLst>
              <a:ext uri="{28A0092B-C50C-407E-A947-70E740481C1C}">
                <a14:useLocalDpi xmlns:a14="http://schemas.microsoft.com/office/drawing/2010/main" val="0"/>
              </a:ext>
            </a:extLst>
          </a:blip>
          <a:srcRect t="29503"/>
          <a:stretch>
            <a:fillRect/>
          </a:stretch>
        </p:blipFill>
        <p:spPr bwMode="auto">
          <a:xfrm>
            <a:off x="3980657" y="1256507"/>
            <a:ext cx="6481762"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8" name="TextBox 6"/>
          <p:cNvSpPr txBox="1">
            <a:spLocks noChangeArrowheads="1"/>
          </p:cNvSpPr>
          <p:nvPr/>
        </p:nvSpPr>
        <p:spPr bwMode="auto">
          <a:xfrm>
            <a:off x="7738269" y="960519"/>
            <a:ext cx="272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NZ" altLang="en-US"/>
              <a:t>Clark et al submitted</a:t>
            </a:r>
          </a:p>
        </p:txBody>
      </p:sp>
      <p:sp>
        <p:nvSpPr>
          <p:cNvPr id="2" name="Title 1"/>
          <p:cNvSpPr>
            <a:spLocks noGrp="1"/>
          </p:cNvSpPr>
          <p:nvPr>
            <p:ph type="title"/>
          </p:nvPr>
        </p:nvSpPr>
        <p:spPr>
          <a:xfrm>
            <a:off x="609600" y="123828"/>
            <a:ext cx="10972800" cy="706436"/>
          </a:xfrm>
        </p:spPr>
        <p:txBody>
          <a:bodyPr/>
          <a:lstStyle/>
          <a:p>
            <a:r>
              <a:rPr lang="en-US" dirty="0"/>
              <a:t>Was There Slip on the Southern Hikurangi?</a:t>
            </a:r>
          </a:p>
        </p:txBody>
      </p:sp>
    </p:spTree>
    <p:extLst>
      <p:ext uri="{BB962C8B-B14F-4D97-AF65-F5344CB8AC3E}">
        <p14:creationId xmlns:p14="http://schemas.microsoft.com/office/powerpoint/2010/main" val="268829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p:cNvPicPr>
          <p:nvPr/>
        </p:nvPicPr>
        <p:blipFill>
          <a:blip r:embed="rId2">
            <a:extLst>
              <a:ext uri="{28A0092B-C50C-407E-A947-70E740481C1C}">
                <a14:useLocalDpi xmlns:a14="http://schemas.microsoft.com/office/drawing/2010/main" val="0"/>
              </a:ext>
            </a:extLst>
          </a:blip>
          <a:srcRect l="50061" t="23141" r="233" b="23312"/>
          <a:stretch>
            <a:fillRect/>
          </a:stretch>
        </p:blipFill>
        <p:spPr bwMode="auto">
          <a:xfrm>
            <a:off x="1524000" y="1"/>
            <a:ext cx="9144000" cy="659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itle 5"/>
          <p:cNvSpPr>
            <a:spLocks noGrp="1"/>
          </p:cNvSpPr>
          <p:nvPr>
            <p:ph type="title"/>
          </p:nvPr>
        </p:nvSpPr>
        <p:spPr>
          <a:xfrm>
            <a:off x="1524000" y="0"/>
            <a:ext cx="8229600" cy="609600"/>
          </a:xfrm>
        </p:spPr>
        <p:txBody>
          <a:bodyPr/>
          <a:lstStyle/>
          <a:p>
            <a:r>
              <a:rPr altLang="en-US"/>
              <a:t>Implications:</a:t>
            </a:r>
          </a:p>
        </p:txBody>
      </p:sp>
      <p:sp>
        <p:nvSpPr>
          <p:cNvPr id="35844" name="Content Placeholder 6"/>
          <p:cNvSpPr>
            <a:spLocks noGrp="1"/>
          </p:cNvSpPr>
          <p:nvPr>
            <p:ph idx="1"/>
          </p:nvPr>
        </p:nvSpPr>
        <p:spPr>
          <a:xfrm>
            <a:off x="1654175" y="554038"/>
            <a:ext cx="8883650" cy="2641600"/>
          </a:xfrm>
          <a:solidFill>
            <a:schemeClr val="bg1">
              <a:alpha val="58038"/>
            </a:schemeClr>
          </a:solidFill>
        </p:spPr>
        <p:txBody>
          <a:bodyPr/>
          <a:lstStyle/>
          <a:p>
            <a:r>
              <a:rPr lang="en-NZ" altLang="en-US"/>
              <a:t>The large apparent gap between southern and northern segments mean that it wouldn’t have been a plausible scenario in most hazard models.</a:t>
            </a:r>
          </a:p>
          <a:p>
            <a:endParaRPr lang="en-NZ" altLang="en-US"/>
          </a:p>
          <a:p>
            <a:r>
              <a:rPr lang="en-NZ" altLang="en-US"/>
              <a:t>We predict slip down to 25 km – at least 10 km more than allowed in NZ hazard models.</a:t>
            </a:r>
          </a:p>
          <a:p>
            <a:endParaRPr lang="en-NZ" altLang="en-US"/>
          </a:p>
        </p:txBody>
      </p:sp>
      <p:pic>
        <p:nvPicPr>
          <p:cNvPr id="35845" name="Picture 1"/>
          <p:cNvPicPr>
            <a:picLocks noChangeAspect="1"/>
          </p:cNvPicPr>
          <p:nvPr/>
        </p:nvPicPr>
        <p:blipFill>
          <a:blip r:embed="rId3">
            <a:extLst>
              <a:ext uri="{28A0092B-C50C-407E-A947-70E740481C1C}">
                <a14:useLocalDpi xmlns:a14="http://schemas.microsoft.com/office/drawing/2010/main" val="0"/>
              </a:ext>
            </a:extLst>
          </a:blip>
          <a:srcRect l="26965" t="24879" r="39870" b="28467"/>
          <a:stretch>
            <a:fillRect/>
          </a:stretch>
        </p:blipFill>
        <p:spPr bwMode="auto">
          <a:xfrm>
            <a:off x="6496050" y="3195638"/>
            <a:ext cx="417195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646238" y="3195639"/>
            <a:ext cx="4849812" cy="2986087"/>
          </a:xfrm>
          <a:prstGeom prst="rect">
            <a:avLst/>
          </a:prstGeom>
          <a:solidFill>
            <a:schemeClr val="bg1">
              <a:alpha val="58000"/>
            </a:schemeClr>
          </a:solidFill>
        </p:spPr>
        <p:txBody>
          <a:bodyPr>
            <a:spAutoFit/>
          </a:bodyPr>
          <a:lstStyle/>
          <a:p>
            <a:pPr marL="457200" indent="-457200">
              <a:buFont typeface="Arial" panose="020B0604020202020204" pitchFamily="34" charset="0"/>
              <a:buChar char="•"/>
              <a:defRPr/>
            </a:pPr>
            <a:endParaRPr lang="en-NZ" altLang="en-US" sz="2600" b="1"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defRPr/>
            </a:pPr>
            <a:r>
              <a:rPr lang="en-NZ" altLang="en-US" sz="2600" b="1" dirty="0">
                <a:latin typeface="Arial" panose="020B0604020202020204" pitchFamily="34" charset="0"/>
                <a:cs typeface="Arial" panose="020B0604020202020204" pitchFamily="34" charset="0"/>
              </a:rPr>
              <a:t>Slip at depth vs surface slip: </a:t>
            </a:r>
            <a:r>
              <a:rPr lang="en-NZ" altLang="en-US" sz="2600" b="1" dirty="0" err="1">
                <a:latin typeface="Arial" panose="020B0604020202020204" pitchFamily="34" charset="0"/>
                <a:cs typeface="Arial" panose="020B0604020202020204" pitchFamily="34" charset="0"/>
              </a:rPr>
              <a:t>Kekerengu</a:t>
            </a:r>
            <a:r>
              <a:rPr lang="en-NZ" altLang="en-US" sz="2600" b="1" dirty="0">
                <a:latin typeface="Arial" panose="020B0604020202020204" pitchFamily="34" charset="0"/>
                <a:cs typeface="Arial" panose="020B0604020202020204" pitchFamily="34" charset="0"/>
              </a:rPr>
              <a:t> example</a:t>
            </a:r>
          </a:p>
          <a:p>
            <a:pPr marL="800100" lvl="1" indent="-342900">
              <a:buFontTx/>
              <a:buChar char="-"/>
              <a:defRPr/>
            </a:pPr>
            <a:r>
              <a:rPr lang="en-NZ" sz="2200" dirty="0">
                <a:latin typeface="Arial" panose="020B0604020202020204" pitchFamily="34" charset="0"/>
                <a:cs typeface="Arial" panose="020B0604020202020204" pitchFamily="34" charset="0"/>
              </a:rPr>
              <a:t>10 m of surface slip</a:t>
            </a:r>
          </a:p>
          <a:p>
            <a:pPr marL="800100" lvl="1" indent="-342900">
              <a:buFontTx/>
              <a:buChar char="-"/>
              <a:defRPr/>
            </a:pPr>
            <a:r>
              <a:rPr lang="en-NZ" sz="2200" dirty="0">
                <a:latin typeface="Arial" panose="020B0604020202020204" pitchFamily="34" charset="0"/>
                <a:cs typeface="Arial" panose="020B0604020202020204" pitchFamily="34" charset="0"/>
              </a:rPr>
              <a:t>Average recurrence interval ~400 years</a:t>
            </a:r>
          </a:p>
          <a:p>
            <a:pPr marL="800100" lvl="1" indent="-342900">
              <a:buFontTx/>
              <a:buChar char="-"/>
              <a:defRPr/>
            </a:pPr>
            <a:r>
              <a:rPr lang="en-NZ" sz="2200" dirty="0">
                <a:latin typeface="Arial" panose="020B0604020202020204" pitchFamily="34" charset="0"/>
                <a:cs typeface="Arial" panose="020B0604020202020204" pitchFamily="34" charset="0"/>
              </a:rPr>
              <a:t>Slip rate ~25 mm/</a:t>
            </a:r>
            <a:r>
              <a:rPr lang="en-NZ" sz="2200" dirty="0" err="1">
                <a:latin typeface="Arial" panose="020B0604020202020204" pitchFamily="34" charset="0"/>
                <a:cs typeface="Arial" panose="020B0604020202020204" pitchFamily="34" charset="0"/>
              </a:rPr>
              <a:t>yr</a:t>
            </a:r>
            <a:endParaRPr lang="en-NZ" altLang="en-US" sz="2200" dirty="0">
              <a:latin typeface="Arial" panose="020B0604020202020204" pitchFamily="34" charset="0"/>
              <a:cs typeface="Arial" panose="020B0604020202020204" pitchFamily="34" charset="0"/>
            </a:endParaRPr>
          </a:p>
          <a:p>
            <a:pPr>
              <a:defRPr/>
            </a:pPr>
            <a:endParaRPr lang="en-NZ" dirty="0">
              <a:latin typeface="Arial" panose="020B0604020202020204" pitchFamily="34" charset="0"/>
              <a:ea typeface="+mn-ea"/>
              <a:cs typeface="Arial" panose="020B0604020202020204" pitchFamily="34" charset="0"/>
            </a:endParaRPr>
          </a:p>
        </p:txBody>
      </p:sp>
      <p:sp>
        <p:nvSpPr>
          <p:cNvPr id="35847" name="TextBox 3"/>
          <p:cNvSpPr txBox="1">
            <a:spLocks noChangeArrowheads="1"/>
          </p:cNvSpPr>
          <p:nvPr/>
        </p:nvSpPr>
        <p:spPr bwMode="auto">
          <a:xfrm>
            <a:off x="8743950" y="6226175"/>
            <a:ext cx="1924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NZ" altLang="en-US"/>
              <a:t>Biasi et al; 2016</a:t>
            </a:r>
          </a:p>
        </p:txBody>
      </p:sp>
    </p:spTree>
    <p:extLst>
      <p:ext uri="{BB962C8B-B14F-4D97-AF65-F5344CB8AC3E}">
        <p14:creationId xmlns:p14="http://schemas.microsoft.com/office/powerpoint/2010/main" val="201896438"/>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p:cNvPicPr>
          <p:nvPr/>
        </p:nvPicPr>
        <p:blipFill>
          <a:blip r:embed="rId2">
            <a:extLst>
              <a:ext uri="{28A0092B-C50C-407E-A947-70E740481C1C}">
                <a14:useLocalDpi xmlns:a14="http://schemas.microsoft.com/office/drawing/2010/main" val="0"/>
              </a:ext>
            </a:extLst>
          </a:blip>
          <a:srcRect l="50061" t="23141" r="233" b="23312"/>
          <a:stretch>
            <a:fillRect/>
          </a:stretch>
        </p:blipFill>
        <p:spPr bwMode="auto">
          <a:xfrm>
            <a:off x="1524000" y="1"/>
            <a:ext cx="9144000" cy="659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itle 5"/>
          <p:cNvSpPr>
            <a:spLocks noGrp="1"/>
          </p:cNvSpPr>
          <p:nvPr>
            <p:ph type="title"/>
          </p:nvPr>
        </p:nvSpPr>
        <p:spPr>
          <a:xfrm>
            <a:off x="1524000" y="0"/>
            <a:ext cx="8229600" cy="609600"/>
          </a:xfrm>
        </p:spPr>
        <p:txBody>
          <a:bodyPr/>
          <a:lstStyle/>
          <a:p>
            <a:r>
              <a:rPr altLang="en-US"/>
              <a:t>Implications:</a:t>
            </a:r>
          </a:p>
        </p:txBody>
      </p:sp>
      <p:sp>
        <p:nvSpPr>
          <p:cNvPr id="9" name="Rectangle 8"/>
          <p:cNvSpPr/>
          <p:nvPr/>
        </p:nvSpPr>
        <p:spPr>
          <a:xfrm>
            <a:off x="3500439" y="715963"/>
            <a:ext cx="4816475" cy="2374900"/>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NZ"/>
          </a:p>
        </p:txBody>
      </p:sp>
      <p:sp>
        <p:nvSpPr>
          <p:cNvPr id="10" name="Oval 9"/>
          <p:cNvSpPr/>
          <p:nvPr/>
        </p:nvSpPr>
        <p:spPr>
          <a:xfrm>
            <a:off x="3609705" y="763088"/>
            <a:ext cx="4598125" cy="2279469"/>
          </a:xfrm>
          <a:prstGeom prst="ellipse">
            <a:avLst/>
          </a:prstGeom>
          <a:gradFill flip="none" rotWithShape="1">
            <a:gsLst>
              <a:gs pos="0">
                <a:srgbClr val="FF0000"/>
              </a:gs>
              <a:gs pos="38000">
                <a:srgbClr val="FFC000"/>
              </a:gs>
              <a:gs pos="100000">
                <a:srgbClr val="FFFF00"/>
              </a:gs>
            </a:gsLst>
            <a:path path="circle">
              <a:fillToRect l="50000" t="50000" r="50000" b="50000"/>
            </a:path>
            <a:tileRect/>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NZ"/>
          </a:p>
        </p:txBody>
      </p:sp>
      <p:sp>
        <p:nvSpPr>
          <p:cNvPr id="36872" name="TextBox 10"/>
          <p:cNvSpPr txBox="1">
            <a:spLocks noChangeArrowheads="1"/>
          </p:cNvSpPr>
          <p:nvPr/>
        </p:nvSpPr>
        <p:spPr bwMode="auto">
          <a:xfrm>
            <a:off x="5338764" y="1717675"/>
            <a:ext cx="1271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NZ" altLang="en-US"/>
              <a:t>800 years</a:t>
            </a:r>
          </a:p>
        </p:txBody>
      </p:sp>
      <p:sp>
        <p:nvSpPr>
          <p:cNvPr id="12" name="Oval 11"/>
          <p:cNvSpPr/>
          <p:nvPr/>
        </p:nvSpPr>
        <p:spPr>
          <a:xfrm>
            <a:off x="4700451" y="743884"/>
            <a:ext cx="2368732" cy="764179"/>
          </a:xfrm>
          <a:prstGeom prst="ellipse">
            <a:avLst/>
          </a:prstGeom>
          <a:gradFill>
            <a:gsLst>
              <a:gs pos="0">
                <a:srgbClr val="FF0000"/>
              </a:gs>
              <a:gs pos="38000">
                <a:srgbClr val="FFC000"/>
              </a:gs>
              <a:gs pos="100000">
                <a:srgbClr val="FFFF00"/>
              </a:gs>
            </a:gsLst>
            <a:path path="circle">
              <a:fillToRect l="50000" t="50000" r="50000" b="50000"/>
            </a:path>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NZ"/>
          </a:p>
        </p:txBody>
      </p:sp>
      <p:sp>
        <p:nvSpPr>
          <p:cNvPr id="36876" name="TextBox 12"/>
          <p:cNvSpPr txBox="1">
            <a:spLocks noChangeArrowheads="1"/>
          </p:cNvSpPr>
          <p:nvPr/>
        </p:nvSpPr>
        <p:spPr bwMode="auto">
          <a:xfrm>
            <a:off x="5338764" y="930275"/>
            <a:ext cx="1209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NZ" altLang="en-US"/>
              <a:t>400 years</a:t>
            </a:r>
          </a:p>
        </p:txBody>
      </p:sp>
      <p:sp>
        <p:nvSpPr>
          <p:cNvPr id="36877" name="Content Placeholder 6"/>
          <p:cNvSpPr>
            <a:spLocks noGrp="1"/>
          </p:cNvSpPr>
          <p:nvPr>
            <p:ph idx="1"/>
          </p:nvPr>
        </p:nvSpPr>
        <p:spPr>
          <a:xfrm>
            <a:off x="1719263" y="4102100"/>
            <a:ext cx="8756650" cy="2395538"/>
          </a:xfrm>
          <a:solidFill>
            <a:schemeClr val="bg1">
              <a:alpha val="58038"/>
            </a:schemeClr>
          </a:solidFill>
        </p:spPr>
        <p:txBody>
          <a:bodyPr/>
          <a:lstStyle/>
          <a:p>
            <a:r>
              <a:rPr lang="en-NZ" altLang="en-US"/>
              <a:t>Slip at depth vs surface slip: Kekerengu example</a:t>
            </a:r>
          </a:p>
          <a:p>
            <a:pPr lvl="1"/>
            <a:r>
              <a:rPr lang="en-NZ" altLang="en-US" sz="2200"/>
              <a:t>20-25 m at depth in 2016 Kaikoura Earthquake</a:t>
            </a:r>
          </a:p>
          <a:p>
            <a:pPr lvl="1"/>
            <a:r>
              <a:rPr lang="en-NZ" altLang="en-US" sz="2200"/>
              <a:t>Options: </a:t>
            </a:r>
          </a:p>
          <a:p>
            <a:pPr lvl="1"/>
            <a:r>
              <a:rPr lang="en-NZ" altLang="en-US" sz="2200"/>
              <a:t>Average recurrence interval c. 400 years – slip rate ~50 mm/yr or recurrence interval 800 years</a:t>
            </a:r>
          </a:p>
        </p:txBody>
      </p:sp>
    </p:spTree>
    <p:extLst>
      <p:ext uri="{BB962C8B-B14F-4D97-AF65-F5344CB8AC3E}">
        <p14:creationId xmlns:p14="http://schemas.microsoft.com/office/powerpoint/2010/main" val="249271206"/>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aik (Converted).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t="47553" b="4046"/>
          <a:stretch/>
        </p:blipFill>
        <p:spPr>
          <a:xfrm>
            <a:off x="781408" y="1214438"/>
            <a:ext cx="10629184" cy="5145722"/>
          </a:xfrm>
        </p:spPr>
      </p:pic>
      <p:sp>
        <p:nvSpPr>
          <p:cNvPr id="2" name="Title 1"/>
          <p:cNvSpPr>
            <a:spLocks noGrp="1"/>
          </p:cNvSpPr>
          <p:nvPr>
            <p:ph type="title"/>
          </p:nvPr>
        </p:nvSpPr>
        <p:spPr/>
        <p:txBody>
          <a:bodyPr/>
          <a:lstStyle/>
          <a:p>
            <a:r>
              <a:rPr lang="en-US" dirty="0" smtClean="0"/>
              <a:t>Video of Maximum Energy Release (Bill Fry)</a:t>
            </a:r>
            <a:endParaRPr lang="en-US" dirty="0"/>
          </a:p>
        </p:txBody>
      </p:sp>
    </p:spTree>
    <p:extLst>
      <p:ext uri="{BB962C8B-B14F-4D97-AF65-F5344CB8AC3E}">
        <p14:creationId xmlns:p14="http://schemas.microsoft.com/office/powerpoint/2010/main" val="16102502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Most Important Aspect of the </a:t>
            </a:r>
            <a:r>
              <a:rPr lang="en-US" dirty="0" err="1" smtClean="0"/>
              <a:t>Kaikoura</a:t>
            </a:r>
            <a:r>
              <a:rPr lang="en-US" dirty="0" smtClean="0"/>
              <a:t> Earthquake</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560" y="2519680"/>
            <a:ext cx="5760000" cy="3240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8880" y="2517352"/>
            <a:ext cx="5760000" cy="3242328"/>
          </a:xfrm>
          <a:prstGeom prst="rect">
            <a:avLst/>
          </a:prstGeom>
        </p:spPr>
      </p:pic>
      <p:sp>
        <p:nvSpPr>
          <p:cNvPr id="8" name="TextBox 7"/>
          <p:cNvSpPr txBox="1"/>
          <p:nvPr/>
        </p:nvSpPr>
        <p:spPr>
          <a:xfrm>
            <a:off x="4405120" y="1735499"/>
            <a:ext cx="3381760" cy="461665"/>
          </a:xfrm>
          <a:prstGeom prst="rect">
            <a:avLst/>
          </a:prstGeom>
          <a:noFill/>
        </p:spPr>
        <p:txBody>
          <a:bodyPr wrap="none" rtlCol="0">
            <a:spAutoFit/>
          </a:bodyPr>
          <a:lstStyle/>
          <a:p>
            <a:r>
              <a:rPr lang="en-US" sz="2400" b="1" smtClean="0"/>
              <a:t>Yes, the cows are OK.</a:t>
            </a:r>
            <a:endParaRPr lang="en-US" sz="2400" b="1"/>
          </a:p>
        </p:txBody>
      </p:sp>
      <p:sp>
        <p:nvSpPr>
          <p:cNvPr id="9" name="TextBox 8"/>
          <p:cNvSpPr txBox="1"/>
          <p:nvPr/>
        </p:nvSpPr>
        <p:spPr>
          <a:xfrm>
            <a:off x="3944609" y="5849035"/>
            <a:ext cx="4302781" cy="461665"/>
          </a:xfrm>
          <a:prstGeom prst="rect">
            <a:avLst/>
          </a:prstGeom>
          <a:noFill/>
        </p:spPr>
        <p:txBody>
          <a:bodyPr wrap="none" rtlCol="0">
            <a:spAutoFit/>
          </a:bodyPr>
          <a:lstStyle/>
          <a:p>
            <a:r>
              <a:rPr lang="en-US" sz="2400" b="1" smtClean="0"/>
              <a:t>More details in the next talk.</a:t>
            </a:r>
            <a:endParaRPr lang="en-US" sz="2400" b="1" dirty="0"/>
          </a:p>
        </p:txBody>
      </p:sp>
    </p:spTree>
    <p:extLst>
      <p:ext uri="{BB962C8B-B14F-4D97-AF65-F5344CB8AC3E}">
        <p14:creationId xmlns:p14="http://schemas.microsoft.com/office/powerpoint/2010/main" val="6630537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4963" y="111125"/>
            <a:ext cx="8945562" cy="637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1747" name="TextBox 4"/>
          <p:cNvSpPr txBox="1">
            <a:spLocks noChangeArrowheads="1"/>
          </p:cNvSpPr>
          <p:nvPr/>
        </p:nvSpPr>
        <p:spPr bwMode="auto">
          <a:xfrm>
            <a:off x="1604963" y="233363"/>
            <a:ext cx="19923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NZ" altLang="x-none"/>
              <a:t>Courtesy of Yoshi Kaneko</a:t>
            </a:r>
          </a:p>
        </p:txBody>
      </p:sp>
    </p:spTree>
    <p:extLst>
      <p:ext uri="{BB962C8B-B14F-4D97-AF65-F5344CB8AC3E}">
        <p14:creationId xmlns:p14="http://schemas.microsoft.com/office/powerpoint/2010/main" val="1148209259"/>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
            <a:ext cx="8931275" cy="660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2774" name="TextBox 4"/>
          <p:cNvSpPr txBox="1">
            <a:spLocks noChangeArrowheads="1"/>
          </p:cNvSpPr>
          <p:nvPr/>
        </p:nvSpPr>
        <p:spPr bwMode="auto">
          <a:xfrm>
            <a:off x="1604963" y="233363"/>
            <a:ext cx="19923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NZ" altLang="x-none"/>
              <a:t>Courtesy of Yoshi Kaneko</a:t>
            </a:r>
          </a:p>
        </p:txBody>
      </p:sp>
    </p:spTree>
    <p:extLst>
      <p:ext uri="{BB962C8B-B14F-4D97-AF65-F5344CB8AC3E}">
        <p14:creationId xmlns:p14="http://schemas.microsoft.com/office/powerpoint/2010/main" val="664964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9185275" cy="659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546242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Kaikoura</a:t>
            </a:r>
            <a:r>
              <a:rPr lang="en-US" dirty="0" smtClean="0"/>
              <a:t> Modelled Surface Velocity and Tsunami Height Models (Yoshi Kaneko and </a:t>
            </a:r>
            <a:r>
              <a:rPr lang="en-US" dirty="0" err="1" smtClean="0"/>
              <a:t>Xiaoming</a:t>
            </a:r>
            <a:r>
              <a:rPr lang="en-US" dirty="0" smtClean="0"/>
              <a:t> Wang)</a:t>
            </a:r>
            <a:endParaRPr lang="en-US" dirty="0"/>
          </a:p>
        </p:txBody>
      </p:sp>
      <p:pic>
        <p:nvPicPr>
          <p:cNvPr id="4" name="M7.8_KaikouraEQ_Seismic_Tsunami_4xSpeed.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248275" y="273050"/>
            <a:ext cx="5853113" cy="5853113"/>
          </a:xfrm>
        </p:spPr>
      </p:pic>
      <p:sp>
        <p:nvSpPr>
          <p:cNvPr id="5" name="Text Placeholder 4"/>
          <p:cNvSpPr>
            <a:spLocks noGrp="1"/>
          </p:cNvSpPr>
          <p:nvPr>
            <p:ph type="body" sz="half" idx="2"/>
          </p:nvPr>
        </p:nvSpPr>
        <p:spPr>
          <a:xfrm>
            <a:off x="609603" y="2802578"/>
            <a:ext cx="4011084" cy="1258784"/>
          </a:xfrm>
        </p:spPr>
        <p:txBody>
          <a:bodyPr/>
          <a:lstStyle/>
          <a:p>
            <a:r>
              <a:rPr lang="en-US" dirty="0" err="1" smtClean="0"/>
              <a:t>Kaikoura</a:t>
            </a:r>
            <a:r>
              <a:rPr lang="en-US" dirty="0" smtClean="0"/>
              <a:t> rupture model using </a:t>
            </a:r>
            <a:r>
              <a:rPr lang="en-US" dirty="0" err="1" smtClean="0"/>
              <a:t>SpecFEM</a:t>
            </a:r>
            <a:r>
              <a:rPr lang="en-US" dirty="0" smtClean="0"/>
              <a:t>.</a:t>
            </a:r>
          </a:p>
          <a:p>
            <a:r>
              <a:rPr lang="en-US" dirty="0" smtClean="0"/>
              <a:t>Surface deformation field serves as boundary conditions for tsunami model using </a:t>
            </a:r>
            <a:r>
              <a:rPr lang="en-US" dirty="0" err="1" smtClean="0"/>
              <a:t>Comcot</a:t>
            </a:r>
            <a:r>
              <a:rPr lang="en-US" dirty="0" smtClean="0"/>
              <a:t>.</a:t>
            </a:r>
            <a:endParaRPr lang="en-US" dirty="0"/>
          </a:p>
        </p:txBody>
      </p:sp>
      <p:sp>
        <p:nvSpPr>
          <p:cNvPr id="6" name="TextBox 5"/>
          <p:cNvSpPr txBox="1"/>
          <p:nvPr/>
        </p:nvSpPr>
        <p:spPr>
          <a:xfrm>
            <a:off x="609603" y="4346369"/>
            <a:ext cx="4211409" cy="369332"/>
          </a:xfrm>
          <a:prstGeom prst="rect">
            <a:avLst/>
          </a:prstGeom>
          <a:noFill/>
        </p:spPr>
        <p:txBody>
          <a:bodyPr wrap="none" rtlCol="0">
            <a:spAutoFit/>
          </a:bodyPr>
          <a:lstStyle/>
          <a:p>
            <a:r>
              <a:rPr lang="en-US" dirty="0" smtClean="0">
                <a:hlinkClick r:id="rId5"/>
              </a:rPr>
              <a:t>Kaikoura Earthquake simulation update</a:t>
            </a:r>
            <a:endParaRPr lang="en-US" dirty="0"/>
          </a:p>
        </p:txBody>
      </p:sp>
    </p:spTree>
    <p:extLst>
      <p:ext uri="{BB962C8B-B14F-4D97-AF65-F5344CB8AC3E}">
        <p14:creationId xmlns:p14="http://schemas.microsoft.com/office/powerpoint/2010/main" val="10053673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sz="2800" b="1" dirty="0"/>
              <a:t>Modelling the near field strong ground motion during the </a:t>
            </a:r>
            <a:r>
              <a:rPr lang="en-NZ" sz="2800" b="1" dirty="0" err="1"/>
              <a:t>Kaikoura</a:t>
            </a:r>
            <a:r>
              <a:rPr lang="en-NZ" sz="2800" b="1" dirty="0"/>
              <a:t> </a:t>
            </a:r>
            <a:r>
              <a:rPr lang="en-NZ" sz="2800" b="1" dirty="0" smtClean="0"/>
              <a:t>earthquake (Rafael </a:t>
            </a:r>
            <a:r>
              <a:rPr lang="en-NZ" sz="2800" b="1" dirty="0" err="1" smtClean="0"/>
              <a:t>Benites</a:t>
            </a:r>
            <a:r>
              <a:rPr lang="en-NZ" sz="2800" b="1" dirty="0" smtClean="0"/>
              <a:t>)</a:t>
            </a:r>
            <a:endParaRPr lang="en-NZ" sz="2800" b="1" dirty="0"/>
          </a:p>
        </p:txBody>
      </p:sp>
      <p:sp>
        <p:nvSpPr>
          <p:cNvPr id="3" name="Subtitle 2"/>
          <p:cNvSpPr>
            <a:spLocks noGrp="1"/>
          </p:cNvSpPr>
          <p:nvPr>
            <p:ph type="subTitle" idx="4294967295"/>
          </p:nvPr>
        </p:nvSpPr>
        <p:spPr>
          <a:xfrm>
            <a:off x="0" y="1990725"/>
            <a:ext cx="9144000" cy="847725"/>
          </a:xfrm>
        </p:spPr>
        <p:txBody>
          <a:bodyPr>
            <a:noAutofit/>
          </a:bodyPr>
          <a:lstStyle/>
          <a:p>
            <a:r>
              <a:rPr lang="en-NZ" sz="2000" dirty="0"/>
              <a:t>A Haskell type rupture is a rectangular fault of length L and width W, and uniform rupture with velocity </a:t>
            </a:r>
            <a:r>
              <a:rPr lang="en-NZ" sz="2000" dirty="0" err="1"/>
              <a:t>Vr</a:t>
            </a:r>
            <a:r>
              <a:rPr lang="en-NZ" sz="2000" dirty="0"/>
              <a:t>. The slip vector can be either parallel or perpendicular to the strike.  </a:t>
            </a:r>
          </a:p>
        </p:txBody>
      </p:sp>
      <p:pic>
        <p:nvPicPr>
          <p:cNvPr id="4" name="Picture 3"/>
          <p:cNvPicPr>
            <a:picLocks noChangeAspect="1"/>
          </p:cNvPicPr>
          <p:nvPr/>
        </p:nvPicPr>
        <p:blipFill>
          <a:blip r:embed="rId2"/>
          <a:stretch>
            <a:fillRect/>
          </a:stretch>
        </p:blipFill>
        <p:spPr>
          <a:xfrm>
            <a:off x="3521121" y="2998830"/>
            <a:ext cx="3630305" cy="2378388"/>
          </a:xfrm>
          <a:prstGeom prst="rect">
            <a:avLst/>
          </a:prstGeom>
        </p:spPr>
      </p:pic>
      <p:sp>
        <p:nvSpPr>
          <p:cNvPr id="5" name="Subtitle 2"/>
          <p:cNvSpPr txBox="1">
            <a:spLocks/>
          </p:cNvSpPr>
          <p:nvPr/>
        </p:nvSpPr>
        <p:spPr>
          <a:xfrm>
            <a:off x="1185081" y="5919451"/>
            <a:ext cx="9144000" cy="61533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NZ" dirty="0"/>
              <a:t> A combination of Haskell faults representing a complex rupture    </a:t>
            </a:r>
          </a:p>
        </p:txBody>
      </p:sp>
    </p:spTree>
    <p:extLst>
      <p:ext uri="{BB962C8B-B14F-4D97-AF65-F5344CB8AC3E}">
        <p14:creationId xmlns:p14="http://schemas.microsoft.com/office/powerpoint/2010/main" val="11562926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41551" y="183787"/>
            <a:ext cx="4572085" cy="461665"/>
          </a:xfrm>
          <a:prstGeom prst="rect">
            <a:avLst/>
          </a:prstGeom>
          <a:noFill/>
        </p:spPr>
        <p:txBody>
          <a:bodyPr wrap="none" rtlCol="0">
            <a:spAutoFit/>
          </a:bodyPr>
          <a:lstStyle/>
          <a:p>
            <a:r>
              <a:rPr lang="en-NZ" sz="2400" b="1" dirty="0"/>
              <a:t>Fault </a:t>
            </a:r>
            <a:r>
              <a:rPr lang="en-NZ" sz="2400" b="1" dirty="0" smtClean="0"/>
              <a:t>and </a:t>
            </a:r>
            <a:r>
              <a:rPr lang="en-NZ" sz="2400" b="1" smtClean="0"/>
              <a:t>Station Distribution </a:t>
            </a:r>
            <a:endParaRPr lang="en-NZ" sz="2400" b="1" dirty="0"/>
          </a:p>
        </p:txBody>
      </p:sp>
      <p:sp>
        <p:nvSpPr>
          <p:cNvPr id="6" name="TextBox 5"/>
          <p:cNvSpPr txBox="1"/>
          <p:nvPr/>
        </p:nvSpPr>
        <p:spPr>
          <a:xfrm>
            <a:off x="2830301" y="5818715"/>
            <a:ext cx="6718434" cy="646331"/>
          </a:xfrm>
          <a:prstGeom prst="rect">
            <a:avLst/>
          </a:prstGeom>
          <a:noFill/>
        </p:spPr>
        <p:txBody>
          <a:bodyPr wrap="square" rtlCol="0">
            <a:spAutoFit/>
          </a:bodyPr>
          <a:lstStyle/>
          <a:p>
            <a:r>
              <a:rPr lang="en-NZ" dirty="0"/>
              <a:t>At each fault the dot at </a:t>
            </a:r>
            <a:r>
              <a:rPr lang="en-NZ" dirty="0" smtClean="0"/>
              <a:t>its deepest corner represents its </a:t>
            </a:r>
            <a:r>
              <a:rPr lang="en-NZ" dirty="0"/>
              <a:t>nucleation point. The green </a:t>
            </a:r>
            <a:r>
              <a:rPr lang="en-NZ" dirty="0" smtClean="0"/>
              <a:t>arrow </a:t>
            </a:r>
            <a:r>
              <a:rPr lang="en-NZ" dirty="0"/>
              <a:t>represents the slip </a:t>
            </a:r>
            <a:r>
              <a:rPr lang="en-NZ" dirty="0" smtClean="0"/>
              <a:t>directions.</a:t>
            </a:r>
            <a:endParaRPr lang="en-NZ"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901" y="858258"/>
            <a:ext cx="5827594" cy="4908309"/>
          </a:xfrm>
          <a:prstGeom prst="rect">
            <a:avLst/>
          </a:prstGeom>
        </p:spPr>
      </p:pic>
      <p:pic>
        <p:nvPicPr>
          <p:cNvPr id="11" name="Picture 10"/>
          <p:cNvPicPr>
            <a:picLocks noChangeAspect="1"/>
          </p:cNvPicPr>
          <p:nvPr/>
        </p:nvPicPr>
        <p:blipFill>
          <a:blip r:embed="rId3"/>
          <a:stretch>
            <a:fillRect/>
          </a:stretch>
        </p:blipFill>
        <p:spPr>
          <a:xfrm rot="1547804">
            <a:off x="3952417" y="4359653"/>
            <a:ext cx="292388" cy="279211"/>
          </a:xfrm>
          <a:prstGeom prst="rect">
            <a:avLst/>
          </a:prstGeom>
        </p:spPr>
      </p:pic>
      <p:pic>
        <p:nvPicPr>
          <p:cNvPr id="13" name="Picture 12"/>
          <p:cNvPicPr>
            <a:picLocks noChangeAspect="1"/>
          </p:cNvPicPr>
          <p:nvPr/>
        </p:nvPicPr>
        <p:blipFill>
          <a:blip r:embed="rId4"/>
          <a:stretch>
            <a:fillRect/>
          </a:stretch>
        </p:blipFill>
        <p:spPr>
          <a:xfrm>
            <a:off x="3714529" y="4617960"/>
            <a:ext cx="768163" cy="49991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7495" y="910406"/>
            <a:ext cx="5827594" cy="4804011"/>
          </a:xfrm>
          <a:prstGeom prst="rect">
            <a:avLst/>
          </a:prstGeom>
        </p:spPr>
      </p:pic>
    </p:spTree>
    <p:extLst>
      <p:ext uri="{BB962C8B-B14F-4D97-AF65-F5344CB8AC3E}">
        <p14:creationId xmlns:p14="http://schemas.microsoft.com/office/powerpoint/2010/main" val="12306434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46899"/>
          </a:xfrm>
        </p:spPr>
        <p:txBody>
          <a:bodyPr>
            <a:normAutofit/>
          </a:bodyPr>
          <a:lstStyle/>
          <a:p>
            <a:r>
              <a:rPr lang="en-NZ" sz="2000" b="1" dirty="0" smtClean="0"/>
              <a:t>Contributions from Each Fault</a:t>
            </a:r>
            <a:endParaRPr lang="en-NZ" sz="2000" b="1"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13945" y="1001291"/>
            <a:ext cx="4428000" cy="5594342"/>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737910" y="1027305"/>
            <a:ext cx="4428000" cy="5542314"/>
          </a:xfrm>
          <a:prstGeom prst="rect">
            <a:avLst/>
          </a:prstGeom>
        </p:spPr>
      </p:pic>
      <p:sp>
        <p:nvSpPr>
          <p:cNvPr id="3" name="TextBox 2"/>
          <p:cNvSpPr txBox="1"/>
          <p:nvPr/>
        </p:nvSpPr>
        <p:spPr>
          <a:xfrm>
            <a:off x="2068643" y="1184223"/>
            <a:ext cx="851515" cy="369332"/>
          </a:xfrm>
          <a:prstGeom prst="rect">
            <a:avLst/>
          </a:prstGeom>
          <a:noFill/>
        </p:spPr>
        <p:txBody>
          <a:bodyPr wrap="none" rtlCol="0">
            <a:spAutoFit/>
          </a:bodyPr>
          <a:lstStyle/>
          <a:p>
            <a:r>
              <a:rPr lang="en-US" b="1" smtClean="0"/>
              <a:t>MOLS</a:t>
            </a:r>
            <a:endParaRPr lang="en-US" b="1"/>
          </a:p>
        </p:txBody>
      </p:sp>
      <p:sp>
        <p:nvSpPr>
          <p:cNvPr id="16" name="TextBox 15"/>
          <p:cNvSpPr txBox="1"/>
          <p:nvPr/>
        </p:nvSpPr>
        <p:spPr>
          <a:xfrm>
            <a:off x="8538976" y="1184223"/>
            <a:ext cx="825867" cy="369332"/>
          </a:xfrm>
          <a:prstGeom prst="rect">
            <a:avLst/>
          </a:prstGeom>
          <a:noFill/>
        </p:spPr>
        <p:txBody>
          <a:bodyPr wrap="none" rtlCol="0">
            <a:spAutoFit/>
          </a:bodyPr>
          <a:lstStyle/>
          <a:p>
            <a:r>
              <a:rPr lang="en-US" b="1" smtClean="0"/>
              <a:t>KEKS</a:t>
            </a:r>
            <a:endParaRPr lang="en-US" b="1" dirty="0"/>
          </a:p>
        </p:txBody>
      </p:sp>
    </p:spTree>
    <p:extLst>
      <p:ext uri="{BB962C8B-B14F-4D97-AF65-F5344CB8AC3E}">
        <p14:creationId xmlns:p14="http://schemas.microsoft.com/office/powerpoint/2010/main" val="4734579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5027" b="7978"/>
          <a:stretch/>
        </p:blipFill>
        <p:spPr>
          <a:xfrm>
            <a:off x="3575319" y="614597"/>
            <a:ext cx="5071342" cy="5966085"/>
          </a:xfrm>
          <a:prstGeom prst="rect">
            <a:avLst/>
          </a:prstGeom>
        </p:spPr>
      </p:pic>
      <p:sp>
        <p:nvSpPr>
          <p:cNvPr id="2" name="Title 1"/>
          <p:cNvSpPr>
            <a:spLocks noGrp="1"/>
          </p:cNvSpPr>
          <p:nvPr>
            <p:ph type="title"/>
          </p:nvPr>
        </p:nvSpPr>
        <p:spPr>
          <a:xfrm>
            <a:off x="609600" y="104932"/>
            <a:ext cx="10972800" cy="509666"/>
          </a:xfrm>
        </p:spPr>
        <p:txBody>
          <a:bodyPr/>
          <a:lstStyle/>
          <a:p>
            <a:r>
              <a:rPr lang="en-US" dirty="0" smtClean="0"/>
              <a:t>Observed </a:t>
            </a:r>
            <a:r>
              <a:rPr lang="en-US" smtClean="0"/>
              <a:t>and Predicted Waveforms at Other Sites</a:t>
            </a:r>
            <a:endParaRPr lang="en-US"/>
          </a:p>
        </p:txBody>
      </p:sp>
    </p:spTree>
    <p:extLst>
      <p:ext uri="{BB962C8B-B14F-4D97-AF65-F5344CB8AC3E}">
        <p14:creationId xmlns:p14="http://schemas.microsoft.com/office/powerpoint/2010/main" val="21347761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586599"/>
          </a:xfrm>
        </p:spPr>
        <p:txBody>
          <a:bodyPr/>
          <a:lstStyle/>
          <a:p>
            <a:r>
              <a:rPr lang="en-US" dirty="0" smtClean="0"/>
              <a:t>Triggered Slow Slip Following the </a:t>
            </a:r>
            <a:r>
              <a:rPr lang="en-US" dirty="0" err="1" smtClean="0"/>
              <a:t>Kaikoura</a:t>
            </a:r>
            <a:r>
              <a:rPr lang="en-US" dirty="0" smtClean="0"/>
              <a:t> Earthquake</a:t>
            </a:r>
            <a:endParaRPr lang="en-US" dirty="0"/>
          </a:p>
        </p:txBody>
      </p:sp>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rcRect r="2325" b="7285"/>
          <a:stretch>
            <a:fillRect/>
          </a:stretch>
        </p:blipFill>
        <p:spPr bwMode="auto">
          <a:xfrm>
            <a:off x="1372208" y="796460"/>
            <a:ext cx="3803650"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18233" y="3480923"/>
            <a:ext cx="391318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5550222" y="966323"/>
            <a:ext cx="5102225" cy="5029200"/>
          </a:xfrm>
          <a:prstGeom prst="rect">
            <a:avLst/>
          </a:prstGeom>
        </p:spPr>
      </p:pic>
      <p:cxnSp>
        <p:nvCxnSpPr>
          <p:cNvPr id="9" name="Straight Arrow Connector 8"/>
          <p:cNvCxnSpPr/>
          <p:nvPr/>
        </p:nvCxnSpPr>
        <p:spPr>
          <a:xfrm>
            <a:off x="3967089" y="2343759"/>
            <a:ext cx="4670474" cy="582321"/>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417255" y="4586068"/>
            <a:ext cx="2785403" cy="112541"/>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982380" y="6204282"/>
            <a:ext cx="4583306" cy="369332"/>
          </a:xfrm>
          <a:prstGeom prst="rect">
            <a:avLst/>
          </a:prstGeom>
          <a:noFill/>
        </p:spPr>
        <p:txBody>
          <a:bodyPr wrap="none" rtlCol="0">
            <a:spAutoFit/>
          </a:bodyPr>
          <a:lstStyle/>
          <a:p>
            <a:r>
              <a:rPr lang="en-US" dirty="0" smtClean="0"/>
              <a:t>Large </a:t>
            </a:r>
            <a:r>
              <a:rPr lang="en-US" smtClean="0"/>
              <a:t>cGPS displacements of up to 3-4 cm</a:t>
            </a:r>
            <a:endParaRPr lang="en-US"/>
          </a:p>
        </p:txBody>
      </p:sp>
      <p:sp>
        <p:nvSpPr>
          <p:cNvPr id="14" name="TextBox 13"/>
          <p:cNvSpPr txBox="1"/>
          <p:nvPr/>
        </p:nvSpPr>
        <p:spPr>
          <a:xfrm>
            <a:off x="5884487" y="5995523"/>
            <a:ext cx="5416868" cy="646331"/>
          </a:xfrm>
          <a:prstGeom prst="rect">
            <a:avLst/>
          </a:prstGeom>
          <a:noFill/>
        </p:spPr>
        <p:txBody>
          <a:bodyPr wrap="none" rtlCol="0">
            <a:spAutoFit/>
          </a:bodyPr>
          <a:lstStyle/>
          <a:p>
            <a:r>
              <a:rPr lang="en-US" dirty="0"/>
              <a:t>Green contours show cumulative slow slip </a:t>
            </a:r>
            <a:r>
              <a:rPr lang="en-US" dirty="0" smtClean="0"/>
              <a:t>between</a:t>
            </a:r>
          </a:p>
          <a:p>
            <a:r>
              <a:rPr lang="en-US" dirty="0" smtClean="0"/>
              <a:t>2002 </a:t>
            </a:r>
            <a:r>
              <a:rPr lang="en-US" dirty="0"/>
              <a:t>and </a:t>
            </a:r>
            <a:r>
              <a:rPr lang="en-US" dirty="0" smtClean="0"/>
              <a:t>2012</a:t>
            </a:r>
            <a:endParaRPr lang="en-US" dirty="0"/>
          </a:p>
        </p:txBody>
      </p:sp>
    </p:spTree>
    <p:extLst>
      <p:ext uri="{BB962C8B-B14F-4D97-AF65-F5344CB8AC3E}">
        <p14:creationId xmlns:p14="http://schemas.microsoft.com/office/powerpoint/2010/main" val="5365682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Slow slip and </a:t>
            </a:r>
            <a:r>
              <a:rPr lang="en-US" altLang="en-US" dirty="0" err="1"/>
              <a:t>afterslip</a:t>
            </a:r>
            <a:r>
              <a:rPr lang="en-US" altLang="en-US" dirty="0"/>
              <a:t> on the Hikurangi subduction interface following the </a:t>
            </a:r>
            <a:r>
              <a:rPr lang="en-US" altLang="en-US" dirty="0" err="1"/>
              <a:t>Kaikoura</a:t>
            </a:r>
            <a:r>
              <a:rPr lang="en-US" altLang="en-US" dirty="0"/>
              <a:t> M </a:t>
            </a:r>
            <a:r>
              <a:rPr lang="en-US" altLang="en-US" dirty="0" smtClean="0"/>
              <a:t>7.8 earthquake</a:t>
            </a:r>
            <a:endParaRPr lang="en-US" dirty="0"/>
          </a:p>
        </p:txBody>
      </p:sp>
      <p:pic>
        <p:nvPicPr>
          <p:cNvPr id="3" name="Content Placeholder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401788" y="1417638"/>
            <a:ext cx="4643437" cy="4572000"/>
          </a:xfrm>
          <a:prstGeom prst="rect">
            <a:avLst/>
          </a:prstGeom>
        </p:spPr>
      </p:pic>
      <p:sp>
        <p:nvSpPr>
          <p:cNvPr id="4" name="TextBox 3"/>
          <p:cNvSpPr txBox="1"/>
          <p:nvPr/>
        </p:nvSpPr>
        <p:spPr>
          <a:xfrm>
            <a:off x="1198605" y="1828800"/>
            <a:ext cx="4324865" cy="2585323"/>
          </a:xfrm>
          <a:prstGeom prst="rect">
            <a:avLst/>
          </a:prstGeom>
          <a:noFill/>
        </p:spPr>
        <p:txBody>
          <a:bodyPr wrap="square" rtlCol="0">
            <a:spAutoFit/>
          </a:bodyPr>
          <a:lstStyle/>
          <a:p>
            <a:pPr marL="285750" indent="-285750">
              <a:buFont typeface="Arial" charset="0"/>
              <a:buChar char="•"/>
            </a:pPr>
            <a:r>
              <a:rPr lang="en-US" dirty="0" smtClean="0"/>
              <a:t>Slow slip began within hours of the </a:t>
            </a:r>
            <a:r>
              <a:rPr lang="en-US" dirty="0" err="1" smtClean="0"/>
              <a:t>Kaikoura</a:t>
            </a:r>
            <a:r>
              <a:rPr lang="en-US" dirty="0" smtClean="0"/>
              <a:t> earthquake.</a:t>
            </a:r>
          </a:p>
          <a:p>
            <a:pPr marL="285750" indent="-285750">
              <a:buFont typeface="Arial" charset="0"/>
              <a:buChar char="•"/>
            </a:pPr>
            <a:r>
              <a:rPr lang="en-US" dirty="0" smtClean="0"/>
              <a:t>SSEs continued for weeks (northern) to months (southern).</a:t>
            </a:r>
          </a:p>
          <a:p>
            <a:pPr marL="285750" indent="-285750">
              <a:buFont typeface="Arial" charset="0"/>
              <a:buChar char="•"/>
            </a:pPr>
            <a:r>
              <a:rPr lang="en-US" dirty="0" err="1" smtClean="0"/>
              <a:t>Afterslip</a:t>
            </a:r>
            <a:r>
              <a:rPr lang="en-US" dirty="0" smtClean="0"/>
              <a:t> was also observed immediately following the earthquake that appears to be on a portion of the Hikurangi subduction thrust that was previously thought to be inactive.</a:t>
            </a:r>
            <a:endParaRPr lang="en-US" dirty="0"/>
          </a:p>
        </p:txBody>
      </p:sp>
    </p:spTree>
    <p:extLst>
      <p:ext uri="{BB962C8B-B14F-4D97-AF65-F5344CB8AC3E}">
        <p14:creationId xmlns:p14="http://schemas.microsoft.com/office/powerpoint/2010/main" val="239967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Kaikoura</a:t>
            </a:r>
            <a:r>
              <a:rPr lang="en-US" dirty="0" smtClean="0"/>
              <a:t> Earthquake Summary</a:t>
            </a:r>
            <a:endParaRPr lang="en-US" dirty="0"/>
          </a:p>
        </p:txBody>
      </p:sp>
      <p:sp>
        <p:nvSpPr>
          <p:cNvPr id="4" name="TextBox 6"/>
          <p:cNvSpPr txBox="1">
            <a:spLocks noChangeArrowheads="1"/>
          </p:cNvSpPr>
          <p:nvPr/>
        </p:nvSpPr>
        <p:spPr bwMode="auto">
          <a:xfrm>
            <a:off x="581282" y="1094058"/>
            <a:ext cx="507560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600" b="1">
                <a:solidFill>
                  <a:schemeClr val="bg1"/>
                </a:solidFill>
                <a:latin typeface="Arial" charset="0"/>
              </a:defRPr>
            </a:lvl1pPr>
            <a:lvl2pPr marL="742950" indent="-285750">
              <a:spcBef>
                <a:spcPct val="20000"/>
              </a:spcBef>
              <a:buChar char="–"/>
              <a:defRPr sz="2600" b="1">
                <a:solidFill>
                  <a:schemeClr val="bg1"/>
                </a:solidFill>
                <a:latin typeface="Arial" charset="0"/>
              </a:defRPr>
            </a:lvl2pPr>
            <a:lvl3pPr marL="1143000" indent="-228600">
              <a:spcBef>
                <a:spcPct val="20000"/>
              </a:spcBef>
              <a:buChar char="•"/>
              <a:defRPr sz="2400" b="1">
                <a:solidFill>
                  <a:schemeClr val="bg1"/>
                </a:solidFill>
                <a:latin typeface="Arial" charset="0"/>
              </a:defRPr>
            </a:lvl3pPr>
            <a:lvl4pPr marL="1600200" indent="-228600">
              <a:spcBef>
                <a:spcPct val="20000"/>
              </a:spcBef>
              <a:buChar char="–"/>
              <a:defRPr sz="2000" b="1">
                <a:solidFill>
                  <a:schemeClr val="bg1"/>
                </a:solidFill>
                <a:latin typeface="Arial" charset="0"/>
              </a:defRPr>
            </a:lvl4pPr>
            <a:lvl5pPr marL="2057400" indent="-228600">
              <a:spcBef>
                <a:spcPct val="20000"/>
              </a:spcBef>
              <a:buChar char="»"/>
              <a:defRPr sz="2000" b="1">
                <a:solidFill>
                  <a:schemeClr val="bg1"/>
                </a:solidFill>
                <a:latin typeface="Arial" charset="0"/>
              </a:defRPr>
            </a:lvl5pPr>
            <a:lvl6pPr marL="2514600" indent="-228600" eaLnBrk="0" fontAlgn="base" hangingPunct="0">
              <a:spcBef>
                <a:spcPct val="20000"/>
              </a:spcBef>
              <a:spcAft>
                <a:spcPct val="0"/>
              </a:spcAft>
              <a:buChar char="»"/>
              <a:defRPr sz="2000" b="1">
                <a:solidFill>
                  <a:schemeClr val="bg1"/>
                </a:solidFill>
                <a:latin typeface="Arial" charset="0"/>
              </a:defRPr>
            </a:lvl6pPr>
            <a:lvl7pPr marL="2971800" indent="-228600" eaLnBrk="0" fontAlgn="base" hangingPunct="0">
              <a:spcBef>
                <a:spcPct val="20000"/>
              </a:spcBef>
              <a:spcAft>
                <a:spcPct val="0"/>
              </a:spcAft>
              <a:buChar char="»"/>
              <a:defRPr sz="2000" b="1">
                <a:solidFill>
                  <a:schemeClr val="bg1"/>
                </a:solidFill>
                <a:latin typeface="Arial" charset="0"/>
              </a:defRPr>
            </a:lvl7pPr>
            <a:lvl8pPr marL="3429000" indent="-228600" eaLnBrk="0" fontAlgn="base" hangingPunct="0">
              <a:spcBef>
                <a:spcPct val="20000"/>
              </a:spcBef>
              <a:spcAft>
                <a:spcPct val="0"/>
              </a:spcAft>
              <a:buChar char="»"/>
              <a:defRPr sz="2000" b="1">
                <a:solidFill>
                  <a:schemeClr val="bg1"/>
                </a:solidFill>
                <a:latin typeface="Arial" charset="0"/>
              </a:defRPr>
            </a:lvl8pPr>
            <a:lvl9pPr marL="3886200" indent="-228600" eaLnBrk="0" fontAlgn="base" hangingPunct="0">
              <a:spcBef>
                <a:spcPct val="20000"/>
              </a:spcBef>
              <a:spcAft>
                <a:spcPct val="0"/>
              </a:spcAft>
              <a:buChar char="»"/>
              <a:defRPr sz="2000" b="1">
                <a:solidFill>
                  <a:schemeClr val="bg1"/>
                </a:solidFill>
                <a:latin typeface="Arial" charset="0"/>
              </a:defRPr>
            </a:lvl9pPr>
          </a:lstStyle>
          <a:p>
            <a:pPr>
              <a:spcBef>
                <a:spcPct val="0"/>
              </a:spcBef>
              <a:buFontTx/>
              <a:buNone/>
            </a:pPr>
            <a:r>
              <a:rPr lang="en-US" altLang="en-US" sz="1800" dirty="0">
                <a:solidFill>
                  <a:schemeClr val="tx2"/>
                </a:solidFill>
              </a:rPr>
              <a:t>M</a:t>
            </a:r>
            <a:r>
              <a:rPr lang="en-US" altLang="en-US" sz="1800" baseline="-25000" dirty="0">
                <a:solidFill>
                  <a:schemeClr val="tx2"/>
                </a:solidFill>
              </a:rPr>
              <a:t>w</a:t>
            </a:r>
            <a:r>
              <a:rPr lang="en-US" altLang="en-US" sz="1800" dirty="0">
                <a:solidFill>
                  <a:schemeClr val="tx2"/>
                </a:solidFill>
              </a:rPr>
              <a:t> 7.8</a:t>
            </a:r>
          </a:p>
          <a:p>
            <a:pPr>
              <a:spcBef>
                <a:spcPct val="0"/>
              </a:spcBef>
              <a:buFontTx/>
              <a:buNone/>
            </a:pPr>
            <a:r>
              <a:rPr lang="en-US" altLang="en-US" sz="1800" dirty="0">
                <a:solidFill>
                  <a:schemeClr val="tx2"/>
                </a:solidFill>
              </a:rPr>
              <a:t>14 Nov. 12:03 AM (local)</a:t>
            </a:r>
          </a:p>
          <a:p>
            <a:pPr>
              <a:spcBef>
                <a:spcPct val="0"/>
              </a:spcBef>
              <a:buFontTx/>
              <a:buNone/>
            </a:pPr>
            <a:r>
              <a:rPr lang="en-US" altLang="en-US" sz="1800" dirty="0">
                <a:solidFill>
                  <a:schemeClr val="tx2"/>
                </a:solidFill>
              </a:rPr>
              <a:t>Lasted ~2 minutes. </a:t>
            </a:r>
          </a:p>
          <a:p>
            <a:pPr>
              <a:spcBef>
                <a:spcPct val="0"/>
              </a:spcBef>
              <a:buFontTx/>
              <a:buNone/>
            </a:pPr>
            <a:r>
              <a:rPr lang="en-US" altLang="en-US" sz="1800" dirty="0">
                <a:solidFill>
                  <a:schemeClr val="tx2"/>
                </a:solidFill>
              </a:rPr>
              <a:t>2 deaths, &gt;20 </a:t>
            </a:r>
            <a:r>
              <a:rPr lang="en-US" altLang="en-US" sz="1800" dirty="0" smtClean="0">
                <a:solidFill>
                  <a:schemeClr val="tx2"/>
                </a:solidFill>
              </a:rPr>
              <a:t>injured.</a:t>
            </a:r>
          </a:p>
          <a:p>
            <a:pPr>
              <a:spcBef>
                <a:spcPct val="0"/>
              </a:spcBef>
              <a:buFontTx/>
              <a:buNone/>
            </a:pPr>
            <a:r>
              <a:rPr lang="en-US" altLang="en-US" sz="1800" dirty="0" smtClean="0">
                <a:solidFill>
                  <a:schemeClr val="tx2"/>
                </a:solidFill>
              </a:rPr>
              <a:t>Tsunami.</a:t>
            </a:r>
          </a:p>
          <a:p>
            <a:pPr>
              <a:spcBef>
                <a:spcPct val="0"/>
              </a:spcBef>
              <a:buFontTx/>
              <a:buNone/>
            </a:pPr>
            <a:r>
              <a:rPr lang="en-US" altLang="en-US" sz="1800" dirty="0" smtClean="0">
                <a:solidFill>
                  <a:schemeClr val="tx2"/>
                </a:solidFill>
              </a:rPr>
              <a:t>Coastal uplift</a:t>
            </a:r>
            <a:endParaRPr lang="en-US" altLang="en-US" sz="1800" dirty="0">
              <a:solidFill>
                <a:schemeClr val="tx2"/>
              </a:solidFill>
            </a:endParaRPr>
          </a:p>
          <a:p>
            <a:pPr>
              <a:spcBef>
                <a:spcPct val="0"/>
              </a:spcBef>
              <a:buFontTx/>
              <a:buNone/>
            </a:pPr>
            <a:r>
              <a:rPr lang="en-US" altLang="en-US" sz="1800" dirty="0">
                <a:solidFill>
                  <a:schemeClr val="tx2"/>
                </a:solidFill>
              </a:rPr>
              <a:t>Many landslides. </a:t>
            </a:r>
          </a:p>
          <a:p>
            <a:pPr>
              <a:spcBef>
                <a:spcPct val="0"/>
              </a:spcBef>
              <a:buFontTx/>
              <a:buNone/>
            </a:pPr>
            <a:r>
              <a:rPr lang="en-US" altLang="en-US" sz="1800" dirty="0">
                <a:solidFill>
                  <a:schemeClr val="tx2"/>
                </a:solidFill>
              </a:rPr>
              <a:t>$3-8 billion damage.</a:t>
            </a:r>
          </a:p>
        </p:txBody>
      </p:sp>
      <p:sp>
        <p:nvSpPr>
          <p:cNvPr id="5" name="TextBox 7"/>
          <p:cNvSpPr txBox="1">
            <a:spLocks noChangeArrowheads="1"/>
          </p:cNvSpPr>
          <p:nvPr/>
        </p:nvSpPr>
        <p:spPr bwMode="auto">
          <a:xfrm>
            <a:off x="609600" y="3529973"/>
            <a:ext cx="490622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spcBef>
                <a:spcPct val="20000"/>
              </a:spcBef>
              <a:buChar char="•"/>
              <a:defRPr sz="2600" b="1">
                <a:solidFill>
                  <a:schemeClr val="bg1"/>
                </a:solidFill>
                <a:latin typeface="Arial" charset="0"/>
              </a:defRPr>
            </a:lvl1pPr>
            <a:lvl2pPr marL="742950" indent="-285750">
              <a:spcBef>
                <a:spcPct val="20000"/>
              </a:spcBef>
              <a:buChar char="–"/>
              <a:defRPr sz="2600" b="1">
                <a:solidFill>
                  <a:schemeClr val="bg1"/>
                </a:solidFill>
                <a:latin typeface="Arial" charset="0"/>
              </a:defRPr>
            </a:lvl2pPr>
            <a:lvl3pPr marL="1143000" indent="-228600">
              <a:spcBef>
                <a:spcPct val="20000"/>
              </a:spcBef>
              <a:buChar char="•"/>
              <a:defRPr sz="2400" b="1">
                <a:solidFill>
                  <a:schemeClr val="bg1"/>
                </a:solidFill>
                <a:latin typeface="Arial" charset="0"/>
              </a:defRPr>
            </a:lvl3pPr>
            <a:lvl4pPr marL="1600200" indent="-228600">
              <a:spcBef>
                <a:spcPct val="20000"/>
              </a:spcBef>
              <a:buChar char="–"/>
              <a:defRPr sz="2000" b="1">
                <a:solidFill>
                  <a:schemeClr val="bg1"/>
                </a:solidFill>
                <a:latin typeface="Arial" charset="0"/>
              </a:defRPr>
            </a:lvl4pPr>
            <a:lvl5pPr marL="2057400" indent="-228600">
              <a:spcBef>
                <a:spcPct val="20000"/>
              </a:spcBef>
              <a:buChar char="»"/>
              <a:defRPr sz="2000" b="1">
                <a:solidFill>
                  <a:schemeClr val="bg1"/>
                </a:solidFill>
                <a:latin typeface="Arial" charset="0"/>
              </a:defRPr>
            </a:lvl5pPr>
            <a:lvl6pPr marL="2514600" indent="-228600" eaLnBrk="0" fontAlgn="base" hangingPunct="0">
              <a:spcBef>
                <a:spcPct val="20000"/>
              </a:spcBef>
              <a:spcAft>
                <a:spcPct val="0"/>
              </a:spcAft>
              <a:buChar char="»"/>
              <a:defRPr sz="2000" b="1">
                <a:solidFill>
                  <a:schemeClr val="bg1"/>
                </a:solidFill>
                <a:latin typeface="Arial" charset="0"/>
              </a:defRPr>
            </a:lvl6pPr>
            <a:lvl7pPr marL="2971800" indent="-228600" eaLnBrk="0" fontAlgn="base" hangingPunct="0">
              <a:spcBef>
                <a:spcPct val="20000"/>
              </a:spcBef>
              <a:spcAft>
                <a:spcPct val="0"/>
              </a:spcAft>
              <a:buChar char="»"/>
              <a:defRPr sz="2000" b="1">
                <a:solidFill>
                  <a:schemeClr val="bg1"/>
                </a:solidFill>
                <a:latin typeface="Arial" charset="0"/>
              </a:defRPr>
            </a:lvl7pPr>
            <a:lvl8pPr marL="3429000" indent="-228600" eaLnBrk="0" fontAlgn="base" hangingPunct="0">
              <a:spcBef>
                <a:spcPct val="20000"/>
              </a:spcBef>
              <a:spcAft>
                <a:spcPct val="0"/>
              </a:spcAft>
              <a:buChar char="»"/>
              <a:defRPr sz="2000" b="1">
                <a:solidFill>
                  <a:schemeClr val="bg1"/>
                </a:solidFill>
                <a:latin typeface="Arial" charset="0"/>
              </a:defRPr>
            </a:lvl8pPr>
            <a:lvl9pPr marL="3886200" indent="-228600" eaLnBrk="0" fontAlgn="base" hangingPunct="0">
              <a:spcBef>
                <a:spcPct val="20000"/>
              </a:spcBef>
              <a:spcAft>
                <a:spcPct val="0"/>
              </a:spcAft>
              <a:buChar char="»"/>
              <a:defRPr sz="2000" b="1">
                <a:solidFill>
                  <a:schemeClr val="bg1"/>
                </a:solidFill>
                <a:latin typeface="Arial" charset="0"/>
              </a:defRPr>
            </a:lvl9pPr>
          </a:lstStyle>
          <a:p>
            <a:pPr>
              <a:spcBef>
                <a:spcPct val="0"/>
              </a:spcBef>
              <a:buFontTx/>
              <a:buNone/>
            </a:pPr>
            <a:r>
              <a:rPr lang="en-US" altLang="en-US" sz="1800" u="sng" dirty="0">
                <a:solidFill>
                  <a:schemeClr val="tx2"/>
                </a:solidFill>
              </a:rPr>
              <a:t>Approx. 180 km-long zone of rupturing: </a:t>
            </a:r>
          </a:p>
          <a:p>
            <a:pPr>
              <a:spcBef>
                <a:spcPct val="0"/>
              </a:spcBef>
              <a:buFontTx/>
              <a:buNone/>
            </a:pPr>
            <a:endParaRPr lang="en-US" altLang="en-US" sz="1800" u="sng" dirty="0">
              <a:solidFill>
                <a:schemeClr val="tx2"/>
              </a:solidFill>
            </a:endParaRPr>
          </a:p>
          <a:p>
            <a:pPr>
              <a:spcBef>
                <a:spcPct val="0"/>
              </a:spcBef>
              <a:buFontTx/>
              <a:buNone/>
            </a:pPr>
            <a:r>
              <a:rPr lang="en-US" altLang="en-US" sz="1800" dirty="0" err="1">
                <a:solidFill>
                  <a:schemeClr val="tx2"/>
                </a:solidFill>
              </a:rPr>
              <a:t>Mainshock</a:t>
            </a:r>
            <a:r>
              <a:rPr lang="en-US" altLang="en-US" sz="1800" dirty="0">
                <a:solidFill>
                  <a:schemeClr val="tx2"/>
                </a:solidFill>
              </a:rPr>
              <a:t> ~20 km south of Hope Fault</a:t>
            </a:r>
          </a:p>
          <a:p>
            <a:pPr>
              <a:spcBef>
                <a:spcPct val="0"/>
              </a:spcBef>
              <a:buFontTx/>
              <a:buNone/>
            </a:pPr>
            <a:endParaRPr lang="en-US" altLang="en-US" sz="1800" dirty="0">
              <a:solidFill>
                <a:schemeClr val="tx2"/>
              </a:solidFill>
            </a:endParaRPr>
          </a:p>
          <a:p>
            <a:pPr>
              <a:spcBef>
                <a:spcPct val="0"/>
              </a:spcBef>
              <a:buFontTx/>
              <a:buNone/>
            </a:pPr>
            <a:r>
              <a:rPr lang="en-US" altLang="en-US" sz="1800" dirty="0">
                <a:solidFill>
                  <a:schemeClr val="tx2"/>
                </a:solidFill>
              </a:rPr>
              <a:t>~15 km deep</a:t>
            </a:r>
          </a:p>
          <a:p>
            <a:pPr>
              <a:spcBef>
                <a:spcPct val="0"/>
              </a:spcBef>
              <a:buFontTx/>
              <a:buNone/>
            </a:pPr>
            <a:endParaRPr lang="en-US" altLang="en-US" sz="1800" dirty="0">
              <a:solidFill>
                <a:schemeClr val="tx2"/>
              </a:solidFill>
            </a:endParaRPr>
          </a:p>
          <a:p>
            <a:pPr>
              <a:spcBef>
                <a:spcPct val="0"/>
              </a:spcBef>
              <a:buFontTx/>
              <a:buNone/>
            </a:pPr>
            <a:r>
              <a:rPr lang="en-US" altLang="en-US" sz="1800" dirty="0">
                <a:solidFill>
                  <a:schemeClr val="tx2"/>
                </a:solidFill>
              </a:rPr>
              <a:t>Rupture propagated NE as complex sequence </a:t>
            </a:r>
          </a:p>
          <a:p>
            <a:pPr>
              <a:spcBef>
                <a:spcPct val="0"/>
              </a:spcBef>
              <a:buFontTx/>
              <a:buNone/>
            </a:pPr>
            <a:endParaRPr lang="en-US" altLang="en-US" sz="1800" dirty="0">
              <a:solidFill>
                <a:schemeClr val="tx2"/>
              </a:solidFill>
            </a:endParaRPr>
          </a:p>
          <a:p>
            <a:pPr>
              <a:spcBef>
                <a:spcPct val="0"/>
              </a:spcBef>
              <a:buFontTx/>
              <a:buNone/>
            </a:pPr>
            <a:r>
              <a:rPr lang="en-US" altLang="en-US" sz="1800" dirty="0">
                <a:solidFill>
                  <a:schemeClr val="tx2"/>
                </a:solidFill>
              </a:rPr>
              <a:t>Arrested near Cape Campbell.</a:t>
            </a:r>
          </a:p>
        </p:txBody>
      </p:sp>
      <p:grpSp>
        <p:nvGrpSpPr>
          <p:cNvPr id="6" name="Group 5"/>
          <p:cNvGrpSpPr/>
          <p:nvPr/>
        </p:nvGrpSpPr>
        <p:grpSpPr>
          <a:xfrm>
            <a:off x="6177516" y="1318437"/>
            <a:ext cx="5641534" cy="5183221"/>
            <a:chOff x="3059832" y="783942"/>
            <a:chExt cx="6120000" cy="5813410"/>
          </a:xfrm>
        </p:grpSpPr>
        <p:pic>
          <p:nvPicPr>
            <p:cNvPr id="7" name="Picture 9" descr="DOI_10_21420_G2J01F_Displacements_22Dec201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783942"/>
              <a:ext cx="6120000" cy="58134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Sun 7"/>
            <p:cNvSpPr>
              <a:spLocks noChangeArrowheads="1"/>
            </p:cNvSpPr>
            <p:nvPr/>
          </p:nvSpPr>
          <p:spPr bwMode="auto">
            <a:xfrm>
              <a:off x="3767138" y="5108575"/>
              <a:ext cx="469900" cy="469900"/>
            </a:xfrm>
            <a:prstGeom prst="sun">
              <a:avLst>
                <a:gd name="adj" fmla="val 25000"/>
              </a:avLst>
            </a:prstGeom>
            <a:solidFill>
              <a:srgbClr val="FF0000"/>
            </a:solidFill>
            <a:ln w="19050">
              <a:solidFill>
                <a:schemeClr val="bg1"/>
              </a:solidFill>
              <a:miter lim="800000"/>
              <a:headEnd/>
              <a:tailEnd/>
            </a:ln>
            <a:effectLst>
              <a:outerShdw blurRad="40000" dist="23000" dir="5400000" rotWithShape="0">
                <a:srgbClr val="000000">
                  <a:alpha val="34998"/>
                </a:srgbClr>
              </a:outerShdw>
            </a:effectLst>
          </p:spPr>
          <p:txBody>
            <a:bodyPr anchor="ctr"/>
            <a:lstStyle/>
            <a:p>
              <a:pPr algn="ctr"/>
              <a:endParaRPr lang="en-US">
                <a:solidFill>
                  <a:srgbClr val="FFFFFF"/>
                </a:solidFill>
              </a:endParaRPr>
            </a:p>
          </p:txBody>
        </p:sp>
      </p:grpSp>
    </p:spTree>
    <p:extLst>
      <p:ext uri="{BB962C8B-B14F-4D97-AF65-F5344CB8AC3E}">
        <p14:creationId xmlns:p14="http://schemas.microsoft.com/office/powerpoint/2010/main" val="5077018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Coulomb Stresses from Initial SSE Models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547" y="1963701"/>
            <a:ext cx="5580000" cy="358065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5654" y="1963702"/>
            <a:ext cx="5580000" cy="3580651"/>
          </a:xfrm>
          <a:prstGeom prst="rect">
            <a:avLst/>
          </a:prstGeom>
        </p:spPr>
      </p:pic>
    </p:spTree>
    <p:extLst>
      <p:ext uri="{BB962C8B-B14F-4D97-AF65-F5344CB8AC3E}">
        <p14:creationId xmlns:p14="http://schemas.microsoft.com/office/powerpoint/2010/main" val="6421053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343026" y="44450"/>
            <a:ext cx="9705975" cy="1143000"/>
          </a:xfrm>
        </p:spPr>
        <p:txBody>
          <a:bodyPr/>
          <a:lstStyle/>
          <a:p>
            <a:r>
              <a:rPr lang="en-US" altLang="en-US"/>
              <a:t>Shallow east coast SSE lasted 2-3 weeks and migrated south over that period. Slip was equivalent to a Mw 7.1 </a:t>
            </a:r>
          </a:p>
        </p:txBody>
      </p:sp>
      <p:pic>
        <p:nvPicPr>
          <p:cNvPr id="1229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2937" t="13361"/>
          <a:stretch>
            <a:fillRect/>
          </a:stretch>
        </p:blipFill>
        <p:spPr>
          <a:xfrm>
            <a:off x="1477963" y="1196975"/>
            <a:ext cx="4762500" cy="5029200"/>
          </a:xfrm>
        </p:spPr>
      </p:pic>
      <p:pic>
        <p:nvPicPr>
          <p:cNvPr id="12292" name="Content Placeholder 3"/>
          <p:cNvPicPr>
            <a:picLocks noChangeAspect="1"/>
          </p:cNvPicPr>
          <p:nvPr/>
        </p:nvPicPr>
        <p:blipFill>
          <a:blip r:embed="rId3">
            <a:extLst>
              <a:ext uri="{28A0092B-C50C-407E-A947-70E740481C1C}">
                <a14:useLocalDpi xmlns:a14="http://schemas.microsoft.com/office/drawing/2010/main" val="0"/>
              </a:ext>
            </a:extLst>
          </a:blip>
          <a:srcRect r="51099" b="2937"/>
          <a:stretch>
            <a:fillRect/>
          </a:stretch>
        </p:blipFill>
        <p:spPr bwMode="auto">
          <a:xfrm>
            <a:off x="6965950" y="1327150"/>
            <a:ext cx="3200400" cy="484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293" name="TextBox 6"/>
          <p:cNvSpPr txBox="1">
            <a:spLocks noChangeArrowheads="1"/>
          </p:cNvSpPr>
          <p:nvPr/>
        </p:nvSpPr>
        <p:spPr bwMode="auto">
          <a:xfrm>
            <a:off x="1343026" y="6235700"/>
            <a:ext cx="2600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600" b="1">
                <a:solidFill>
                  <a:schemeClr val="bg1"/>
                </a:solidFill>
                <a:latin typeface="Arial" charset="0"/>
              </a:defRPr>
            </a:lvl1pPr>
            <a:lvl2pPr marL="742950" indent="-285750">
              <a:spcBef>
                <a:spcPct val="20000"/>
              </a:spcBef>
              <a:buChar char="–"/>
              <a:defRPr sz="2600" b="1">
                <a:solidFill>
                  <a:schemeClr val="bg1"/>
                </a:solidFill>
                <a:latin typeface="Arial" charset="0"/>
              </a:defRPr>
            </a:lvl2pPr>
            <a:lvl3pPr marL="1143000" indent="-228600">
              <a:spcBef>
                <a:spcPct val="20000"/>
              </a:spcBef>
              <a:buChar char="•"/>
              <a:defRPr sz="2400" b="1">
                <a:solidFill>
                  <a:schemeClr val="bg1"/>
                </a:solidFill>
                <a:latin typeface="Arial" charset="0"/>
              </a:defRPr>
            </a:lvl3pPr>
            <a:lvl4pPr marL="1600200" indent="-228600">
              <a:spcBef>
                <a:spcPct val="20000"/>
              </a:spcBef>
              <a:buChar char="–"/>
              <a:defRPr sz="2000" b="1">
                <a:solidFill>
                  <a:schemeClr val="bg1"/>
                </a:solidFill>
                <a:latin typeface="Arial" charset="0"/>
              </a:defRPr>
            </a:lvl4pPr>
            <a:lvl5pPr marL="2057400" indent="-228600">
              <a:spcBef>
                <a:spcPct val="20000"/>
              </a:spcBef>
              <a:buChar char="»"/>
              <a:defRPr sz="2000" b="1">
                <a:solidFill>
                  <a:schemeClr val="bg1"/>
                </a:solidFill>
                <a:latin typeface="Arial" charset="0"/>
              </a:defRPr>
            </a:lvl5pPr>
            <a:lvl6pPr marL="2514600" indent="-228600" eaLnBrk="0" fontAlgn="base" hangingPunct="0">
              <a:spcBef>
                <a:spcPct val="20000"/>
              </a:spcBef>
              <a:spcAft>
                <a:spcPct val="0"/>
              </a:spcAft>
              <a:buChar char="»"/>
              <a:defRPr sz="2000" b="1">
                <a:solidFill>
                  <a:schemeClr val="bg1"/>
                </a:solidFill>
                <a:latin typeface="Arial" charset="0"/>
              </a:defRPr>
            </a:lvl6pPr>
            <a:lvl7pPr marL="2971800" indent="-228600" eaLnBrk="0" fontAlgn="base" hangingPunct="0">
              <a:spcBef>
                <a:spcPct val="20000"/>
              </a:spcBef>
              <a:spcAft>
                <a:spcPct val="0"/>
              </a:spcAft>
              <a:buChar char="»"/>
              <a:defRPr sz="2000" b="1">
                <a:solidFill>
                  <a:schemeClr val="bg1"/>
                </a:solidFill>
                <a:latin typeface="Arial" charset="0"/>
              </a:defRPr>
            </a:lvl7pPr>
            <a:lvl8pPr marL="3429000" indent="-228600" eaLnBrk="0" fontAlgn="base" hangingPunct="0">
              <a:spcBef>
                <a:spcPct val="20000"/>
              </a:spcBef>
              <a:spcAft>
                <a:spcPct val="0"/>
              </a:spcAft>
              <a:buChar char="»"/>
              <a:defRPr sz="2000" b="1">
                <a:solidFill>
                  <a:schemeClr val="bg1"/>
                </a:solidFill>
                <a:latin typeface="Arial" charset="0"/>
              </a:defRPr>
            </a:lvl8pPr>
            <a:lvl9pPr marL="3886200" indent="-228600" eaLnBrk="0" fontAlgn="base" hangingPunct="0">
              <a:spcBef>
                <a:spcPct val="20000"/>
              </a:spcBef>
              <a:spcAft>
                <a:spcPct val="0"/>
              </a:spcAft>
              <a:buChar char="»"/>
              <a:defRPr sz="2000" b="1">
                <a:solidFill>
                  <a:schemeClr val="bg1"/>
                </a:solidFill>
                <a:latin typeface="Arial" charset="0"/>
              </a:defRPr>
            </a:lvl9pPr>
          </a:lstStyle>
          <a:p>
            <a:pPr>
              <a:spcBef>
                <a:spcPct val="0"/>
              </a:spcBef>
              <a:buFontTx/>
              <a:buNone/>
            </a:pPr>
            <a:r>
              <a:rPr lang="en-US" altLang="en-US" sz="1800" b="0"/>
              <a:t>Wallace et al., in review</a:t>
            </a:r>
          </a:p>
        </p:txBody>
      </p:sp>
    </p:spTree>
    <p:extLst>
      <p:ext uri="{BB962C8B-B14F-4D97-AF65-F5344CB8AC3E}">
        <p14:creationId xmlns:p14="http://schemas.microsoft.com/office/powerpoint/2010/main" val="9064958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92313" y="939801"/>
            <a:ext cx="7732712"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Box 2"/>
          <p:cNvSpPr txBox="1">
            <a:spLocks noChangeArrowheads="1"/>
          </p:cNvSpPr>
          <p:nvPr/>
        </p:nvSpPr>
        <p:spPr bwMode="auto">
          <a:xfrm>
            <a:off x="1631950" y="77788"/>
            <a:ext cx="90249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600" b="1">
                <a:solidFill>
                  <a:schemeClr val="bg1"/>
                </a:solidFill>
                <a:latin typeface="Arial" charset="0"/>
              </a:defRPr>
            </a:lvl1pPr>
            <a:lvl2pPr marL="742950" indent="-285750">
              <a:spcBef>
                <a:spcPct val="20000"/>
              </a:spcBef>
              <a:buChar char="–"/>
              <a:defRPr sz="2600" b="1">
                <a:solidFill>
                  <a:schemeClr val="bg1"/>
                </a:solidFill>
                <a:latin typeface="Arial" charset="0"/>
              </a:defRPr>
            </a:lvl2pPr>
            <a:lvl3pPr marL="1143000" indent="-228600">
              <a:spcBef>
                <a:spcPct val="20000"/>
              </a:spcBef>
              <a:buChar char="•"/>
              <a:defRPr sz="2400" b="1">
                <a:solidFill>
                  <a:schemeClr val="bg1"/>
                </a:solidFill>
                <a:latin typeface="Arial" charset="0"/>
              </a:defRPr>
            </a:lvl3pPr>
            <a:lvl4pPr marL="1600200" indent="-228600">
              <a:spcBef>
                <a:spcPct val="20000"/>
              </a:spcBef>
              <a:buChar char="–"/>
              <a:defRPr sz="2000" b="1">
                <a:solidFill>
                  <a:schemeClr val="bg1"/>
                </a:solidFill>
                <a:latin typeface="Arial" charset="0"/>
              </a:defRPr>
            </a:lvl4pPr>
            <a:lvl5pPr marL="2057400" indent="-228600">
              <a:spcBef>
                <a:spcPct val="20000"/>
              </a:spcBef>
              <a:buChar char="»"/>
              <a:defRPr sz="2000" b="1">
                <a:solidFill>
                  <a:schemeClr val="bg1"/>
                </a:solidFill>
                <a:latin typeface="Arial" charset="0"/>
              </a:defRPr>
            </a:lvl5pPr>
            <a:lvl6pPr marL="2514600" indent="-228600" eaLnBrk="0" fontAlgn="base" hangingPunct="0">
              <a:spcBef>
                <a:spcPct val="20000"/>
              </a:spcBef>
              <a:spcAft>
                <a:spcPct val="0"/>
              </a:spcAft>
              <a:buChar char="»"/>
              <a:defRPr sz="2000" b="1">
                <a:solidFill>
                  <a:schemeClr val="bg1"/>
                </a:solidFill>
                <a:latin typeface="Arial" charset="0"/>
              </a:defRPr>
            </a:lvl6pPr>
            <a:lvl7pPr marL="2971800" indent="-228600" eaLnBrk="0" fontAlgn="base" hangingPunct="0">
              <a:spcBef>
                <a:spcPct val="20000"/>
              </a:spcBef>
              <a:spcAft>
                <a:spcPct val="0"/>
              </a:spcAft>
              <a:buChar char="»"/>
              <a:defRPr sz="2000" b="1">
                <a:solidFill>
                  <a:schemeClr val="bg1"/>
                </a:solidFill>
                <a:latin typeface="Arial" charset="0"/>
              </a:defRPr>
            </a:lvl7pPr>
            <a:lvl8pPr marL="3429000" indent="-228600" eaLnBrk="0" fontAlgn="base" hangingPunct="0">
              <a:spcBef>
                <a:spcPct val="20000"/>
              </a:spcBef>
              <a:spcAft>
                <a:spcPct val="0"/>
              </a:spcAft>
              <a:buChar char="»"/>
              <a:defRPr sz="2000" b="1">
                <a:solidFill>
                  <a:schemeClr val="bg1"/>
                </a:solidFill>
                <a:latin typeface="Arial" charset="0"/>
              </a:defRPr>
            </a:lvl8pPr>
            <a:lvl9pPr marL="3886200" indent="-228600" eaLnBrk="0" fontAlgn="base" hangingPunct="0">
              <a:spcBef>
                <a:spcPct val="20000"/>
              </a:spcBef>
              <a:spcAft>
                <a:spcPct val="0"/>
              </a:spcAft>
              <a:buChar char="»"/>
              <a:defRPr sz="2000" b="1">
                <a:solidFill>
                  <a:schemeClr val="bg1"/>
                </a:solidFill>
                <a:latin typeface="Arial" charset="0"/>
              </a:defRPr>
            </a:lvl9pPr>
          </a:lstStyle>
          <a:p>
            <a:pPr>
              <a:spcBef>
                <a:spcPct val="0"/>
              </a:spcBef>
              <a:buFontTx/>
              <a:buNone/>
            </a:pPr>
            <a:r>
              <a:rPr lang="en-US" altLang="en-US" sz="2400">
                <a:solidFill>
                  <a:schemeClr val="tx2"/>
                </a:solidFill>
              </a:rPr>
              <a:t>Abundant triggered seismicity (up to Mw 6.0) accompanied the triggered east coast SSE</a:t>
            </a:r>
          </a:p>
        </p:txBody>
      </p:sp>
      <p:sp>
        <p:nvSpPr>
          <p:cNvPr id="13316" name="TextBox 4"/>
          <p:cNvSpPr txBox="1">
            <a:spLocks noChangeArrowheads="1"/>
          </p:cNvSpPr>
          <p:nvPr/>
        </p:nvSpPr>
        <p:spPr bwMode="auto">
          <a:xfrm>
            <a:off x="1992313" y="5941391"/>
            <a:ext cx="4416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600" b="1">
                <a:solidFill>
                  <a:schemeClr val="bg1"/>
                </a:solidFill>
                <a:latin typeface="Arial" charset="0"/>
              </a:defRPr>
            </a:lvl1pPr>
            <a:lvl2pPr marL="742950" indent="-285750">
              <a:spcBef>
                <a:spcPct val="20000"/>
              </a:spcBef>
              <a:buChar char="–"/>
              <a:defRPr sz="2600" b="1">
                <a:solidFill>
                  <a:schemeClr val="bg1"/>
                </a:solidFill>
                <a:latin typeface="Arial" charset="0"/>
              </a:defRPr>
            </a:lvl2pPr>
            <a:lvl3pPr marL="1143000" indent="-228600">
              <a:spcBef>
                <a:spcPct val="20000"/>
              </a:spcBef>
              <a:buChar char="•"/>
              <a:defRPr sz="2400" b="1">
                <a:solidFill>
                  <a:schemeClr val="bg1"/>
                </a:solidFill>
                <a:latin typeface="Arial" charset="0"/>
              </a:defRPr>
            </a:lvl3pPr>
            <a:lvl4pPr marL="1600200" indent="-228600">
              <a:spcBef>
                <a:spcPct val="20000"/>
              </a:spcBef>
              <a:buChar char="–"/>
              <a:defRPr sz="2000" b="1">
                <a:solidFill>
                  <a:schemeClr val="bg1"/>
                </a:solidFill>
                <a:latin typeface="Arial" charset="0"/>
              </a:defRPr>
            </a:lvl4pPr>
            <a:lvl5pPr marL="2057400" indent="-228600">
              <a:spcBef>
                <a:spcPct val="20000"/>
              </a:spcBef>
              <a:buChar char="»"/>
              <a:defRPr sz="2000" b="1">
                <a:solidFill>
                  <a:schemeClr val="bg1"/>
                </a:solidFill>
                <a:latin typeface="Arial" charset="0"/>
              </a:defRPr>
            </a:lvl5pPr>
            <a:lvl6pPr marL="2514600" indent="-228600" eaLnBrk="0" fontAlgn="base" hangingPunct="0">
              <a:spcBef>
                <a:spcPct val="20000"/>
              </a:spcBef>
              <a:spcAft>
                <a:spcPct val="0"/>
              </a:spcAft>
              <a:buChar char="»"/>
              <a:defRPr sz="2000" b="1">
                <a:solidFill>
                  <a:schemeClr val="bg1"/>
                </a:solidFill>
                <a:latin typeface="Arial" charset="0"/>
              </a:defRPr>
            </a:lvl6pPr>
            <a:lvl7pPr marL="2971800" indent="-228600" eaLnBrk="0" fontAlgn="base" hangingPunct="0">
              <a:spcBef>
                <a:spcPct val="20000"/>
              </a:spcBef>
              <a:spcAft>
                <a:spcPct val="0"/>
              </a:spcAft>
              <a:buChar char="»"/>
              <a:defRPr sz="2000" b="1">
                <a:solidFill>
                  <a:schemeClr val="bg1"/>
                </a:solidFill>
                <a:latin typeface="Arial" charset="0"/>
              </a:defRPr>
            </a:lvl7pPr>
            <a:lvl8pPr marL="3429000" indent="-228600" eaLnBrk="0" fontAlgn="base" hangingPunct="0">
              <a:spcBef>
                <a:spcPct val="20000"/>
              </a:spcBef>
              <a:spcAft>
                <a:spcPct val="0"/>
              </a:spcAft>
              <a:buChar char="»"/>
              <a:defRPr sz="2000" b="1">
                <a:solidFill>
                  <a:schemeClr val="bg1"/>
                </a:solidFill>
                <a:latin typeface="Arial" charset="0"/>
              </a:defRPr>
            </a:lvl8pPr>
            <a:lvl9pPr marL="3886200" indent="-228600" eaLnBrk="0" fontAlgn="base" hangingPunct="0">
              <a:spcBef>
                <a:spcPct val="20000"/>
              </a:spcBef>
              <a:spcAft>
                <a:spcPct val="0"/>
              </a:spcAft>
              <a:buChar char="»"/>
              <a:defRPr sz="2000" b="1">
                <a:solidFill>
                  <a:schemeClr val="bg1"/>
                </a:solidFill>
                <a:latin typeface="Arial" charset="0"/>
              </a:defRPr>
            </a:lvl9pPr>
          </a:lstStyle>
          <a:p>
            <a:pPr>
              <a:spcBef>
                <a:spcPct val="0"/>
              </a:spcBef>
              <a:buFontTx/>
              <a:buNone/>
            </a:pPr>
            <a:r>
              <a:rPr lang="en-US" altLang="en-US" sz="1800" b="0">
                <a:solidFill>
                  <a:schemeClr val="tx2"/>
                </a:solidFill>
              </a:rPr>
              <a:t>Repeater locations by Z. </a:t>
            </a:r>
            <a:r>
              <a:rPr lang="en-US" altLang="en-US" sz="1800" b="0" dirty="0">
                <a:solidFill>
                  <a:schemeClr val="tx2"/>
                </a:solidFill>
              </a:rPr>
              <a:t>Peng and B. Fry</a:t>
            </a:r>
          </a:p>
        </p:txBody>
      </p:sp>
      <p:sp>
        <p:nvSpPr>
          <p:cNvPr id="13317" name="TextBox 5"/>
          <p:cNvSpPr txBox="1">
            <a:spLocks noChangeArrowheads="1"/>
          </p:cNvSpPr>
          <p:nvPr/>
        </p:nvSpPr>
        <p:spPr bwMode="auto">
          <a:xfrm>
            <a:off x="104777" y="2161317"/>
            <a:ext cx="188753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600" b="1">
                <a:solidFill>
                  <a:schemeClr val="bg1"/>
                </a:solidFill>
                <a:latin typeface="Arial" charset="0"/>
              </a:defRPr>
            </a:lvl1pPr>
            <a:lvl2pPr marL="742950" indent="-285750">
              <a:spcBef>
                <a:spcPct val="20000"/>
              </a:spcBef>
              <a:buChar char="–"/>
              <a:defRPr sz="2600" b="1">
                <a:solidFill>
                  <a:schemeClr val="bg1"/>
                </a:solidFill>
                <a:latin typeface="Arial" charset="0"/>
              </a:defRPr>
            </a:lvl2pPr>
            <a:lvl3pPr marL="1143000" indent="-228600">
              <a:spcBef>
                <a:spcPct val="20000"/>
              </a:spcBef>
              <a:buChar char="•"/>
              <a:defRPr sz="2400" b="1">
                <a:solidFill>
                  <a:schemeClr val="bg1"/>
                </a:solidFill>
                <a:latin typeface="Arial" charset="0"/>
              </a:defRPr>
            </a:lvl3pPr>
            <a:lvl4pPr marL="1600200" indent="-228600">
              <a:spcBef>
                <a:spcPct val="20000"/>
              </a:spcBef>
              <a:buChar char="–"/>
              <a:defRPr sz="2000" b="1">
                <a:solidFill>
                  <a:schemeClr val="bg1"/>
                </a:solidFill>
                <a:latin typeface="Arial" charset="0"/>
              </a:defRPr>
            </a:lvl4pPr>
            <a:lvl5pPr marL="2057400" indent="-228600">
              <a:spcBef>
                <a:spcPct val="20000"/>
              </a:spcBef>
              <a:buChar char="»"/>
              <a:defRPr sz="2000" b="1">
                <a:solidFill>
                  <a:schemeClr val="bg1"/>
                </a:solidFill>
                <a:latin typeface="Arial" charset="0"/>
              </a:defRPr>
            </a:lvl5pPr>
            <a:lvl6pPr marL="2514600" indent="-228600" eaLnBrk="0" fontAlgn="base" hangingPunct="0">
              <a:spcBef>
                <a:spcPct val="20000"/>
              </a:spcBef>
              <a:spcAft>
                <a:spcPct val="0"/>
              </a:spcAft>
              <a:buChar char="»"/>
              <a:defRPr sz="2000" b="1">
                <a:solidFill>
                  <a:schemeClr val="bg1"/>
                </a:solidFill>
                <a:latin typeface="Arial" charset="0"/>
              </a:defRPr>
            </a:lvl6pPr>
            <a:lvl7pPr marL="2971800" indent="-228600" eaLnBrk="0" fontAlgn="base" hangingPunct="0">
              <a:spcBef>
                <a:spcPct val="20000"/>
              </a:spcBef>
              <a:spcAft>
                <a:spcPct val="0"/>
              </a:spcAft>
              <a:buChar char="»"/>
              <a:defRPr sz="2000" b="1">
                <a:solidFill>
                  <a:schemeClr val="bg1"/>
                </a:solidFill>
                <a:latin typeface="Arial" charset="0"/>
              </a:defRPr>
            </a:lvl7pPr>
            <a:lvl8pPr marL="3429000" indent="-228600" eaLnBrk="0" fontAlgn="base" hangingPunct="0">
              <a:spcBef>
                <a:spcPct val="20000"/>
              </a:spcBef>
              <a:spcAft>
                <a:spcPct val="0"/>
              </a:spcAft>
              <a:buChar char="»"/>
              <a:defRPr sz="2000" b="1">
                <a:solidFill>
                  <a:schemeClr val="bg1"/>
                </a:solidFill>
                <a:latin typeface="Arial" charset="0"/>
              </a:defRPr>
            </a:lvl8pPr>
            <a:lvl9pPr marL="3886200" indent="-228600" eaLnBrk="0" fontAlgn="base" hangingPunct="0">
              <a:spcBef>
                <a:spcPct val="20000"/>
              </a:spcBef>
              <a:spcAft>
                <a:spcPct val="0"/>
              </a:spcAft>
              <a:buChar char="»"/>
              <a:defRPr sz="2000" b="1">
                <a:solidFill>
                  <a:schemeClr val="bg1"/>
                </a:solidFill>
                <a:latin typeface="Arial" charset="0"/>
              </a:defRPr>
            </a:lvl9pPr>
          </a:lstStyle>
          <a:p>
            <a:pPr>
              <a:spcBef>
                <a:spcPct val="0"/>
              </a:spcBef>
              <a:buFontTx/>
              <a:buNone/>
            </a:pPr>
            <a:r>
              <a:rPr lang="en-US" altLang="en-US" sz="1800" b="0" dirty="0">
                <a:solidFill>
                  <a:schemeClr val="tx2"/>
                </a:solidFill>
              </a:rPr>
              <a:t>Time-dependent geodetic inversions using </a:t>
            </a:r>
            <a:r>
              <a:rPr lang="en-US" altLang="en-US" sz="1800" b="0" dirty="0" err="1">
                <a:solidFill>
                  <a:schemeClr val="tx2"/>
                </a:solidFill>
              </a:rPr>
              <a:t>TDefnode</a:t>
            </a:r>
            <a:endParaRPr lang="en-US" altLang="en-US" sz="1800" b="0" dirty="0">
              <a:solidFill>
                <a:schemeClr val="tx2"/>
              </a:solidFill>
            </a:endParaRPr>
          </a:p>
        </p:txBody>
      </p:sp>
      <p:sp>
        <p:nvSpPr>
          <p:cNvPr id="13318" name="TextBox 6"/>
          <p:cNvSpPr txBox="1">
            <a:spLocks noChangeArrowheads="1"/>
          </p:cNvSpPr>
          <p:nvPr/>
        </p:nvSpPr>
        <p:spPr bwMode="auto">
          <a:xfrm>
            <a:off x="7507080" y="5941391"/>
            <a:ext cx="23304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600" b="1">
                <a:solidFill>
                  <a:schemeClr val="bg1"/>
                </a:solidFill>
                <a:latin typeface="Arial" charset="0"/>
              </a:defRPr>
            </a:lvl1pPr>
            <a:lvl2pPr marL="742950" indent="-285750">
              <a:spcBef>
                <a:spcPct val="20000"/>
              </a:spcBef>
              <a:buChar char="–"/>
              <a:defRPr sz="2600" b="1">
                <a:solidFill>
                  <a:schemeClr val="bg1"/>
                </a:solidFill>
                <a:latin typeface="Arial" charset="0"/>
              </a:defRPr>
            </a:lvl2pPr>
            <a:lvl3pPr marL="1143000" indent="-228600">
              <a:spcBef>
                <a:spcPct val="20000"/>
              </a:spcBef>
              <a:buChar char="•"/>
              <a:defRPr sz="2400" b="1">
                <a:solidFill>
                  <a:schemeClr val="bg1"/>
                </a:solidFill>
                <a:latin typeface="Arial" charset="0"/>
              </a:defRPr>
            </a:lvl3pPr>
            <a:lvl4pPr marL="1600200" indent="-228600">
              <a:spcBef>
                <a:spcPct val="20000"/>
              </a:spcBef>
              <a:buChar char="–"/>
              <a:defRPr sz="2000" b="1">
                <a:solidFill>
                  <a:schemeClr val="bg1"/>
                </a:solidFill>
                <a:latin typeface="Arial" charset="0"/>
              </a:defRPr>
            </a:lvl4pPr>
            <a:lvl5pPr marL="2057400" indent="-228600">
              <a:spcBef>
                <a:spcPct val="20000"/>
              </a:spcBef>
              <a:buChar char="»"/>
              <a:defRPr sz="2000" b="1">
                <a:solidFill>
                  <a:schemeClr val="bg1"/>
                </a:solidFill>
                <a:latin typeface="Arial" charset="0"/>
              </a:defRPr>
            </a:lvl5pPr>
            <a:lvl6pPr marL="2514600" indent="-228600" eaLnBrk="0" fontAlgn="base" hangingPunct="0">
              <a:spcBef>
                <a:spcPct val="20000"/>
              </a:spcBef>
              <a:spcAft>
                <a:spcPct val="0"/>
              </a:spcAft>
              <a:buChar char="»"/>
              <a:defRPr sz="2000" b="1">
                <a:solidFill>
                  <a:schemeClr val="bg1"/>
                </a:solidFill>
                <a:latin typeface="Arial" charset="0"/>
              </a:defRPr>
            </a:lvl6pPr>
            <a:lvl7pPr marL="2971800" indent="-228600" eaLnBrk="0" fontAlgn="base" hangingPunct="0">
              <a:spcBef>
                <a:spcPct val="20000"/>
              </a:spcBef>
              <a:spcAft>
                <a:spcPct val="0"/>
              </a:spcAft>
              <a:buChar char="»"/>
              <a:defRPr sz="2000" b="1">
                <a:solidFill>
                  <a:schemeClr val="bg1"/>
                </a:solidFill>
                <a:latin typeface="Arial" charset="0"/>
              </a:defRPr>
            </a:lvl7pPr>
            <a:lvl8pPr marL="3429000" indent="-228600" eaLnBrk="0" fontAlgn="base" hangingPunct="0">
              <a:spcBef>
                <a:spcPct val="20000"/>
              </a:spcBef>
              <a:spcAft>
                <a:spcPct val="0"/>
              </a:spcAft>
              <a:buChar char="»"/>
              <a:defRPr sz="2000" b="1">
                <a:solidFill>
                  <a:schemeClr val="bg1"/>
                </a:solidFill>
                <a:latin typeface="Arial" charset="0"/>
              </a:defRPr>
            </a:lvl8pPr>
            <a:lvl9pPr marL="3886200" indent="-228600" eaLnBrk="0" fontAlgn="base" hangingPunct="0">
              <a:spcBef>
                <a:spcPct val="20000"/>
              </a:spcBef>
              <a:spcAft>
                <a:spcPct val="0"/>
              </a:spcAft>
              <a:buChar char="»"/>
              <a:defRPr sz="2000" b="1">
                <a:solidFill>
                  <a:schemeClr val="bg1"/>
                </a:solidFill>
                <a:latin typeface="Arial" charset="0"/>
              </a:defRPr>
            </a:lvl9pPr>
          </a:lstStyle>
          <a:p>
            <a:pPr>
              <a:spcBef>
                <a:spcPct val="0"/>
              </a:spcBef>
              <a:buFontTx/>
              <a:buNone/>
            </a:pPr>
            <a:r>
              <a:rPr lang="en-US" altLang="en-US" sz="1600" b="0">
                <a:solidFill>
                  <a:schemeClr val="tx2"/>
                </a:solidFill>
              </a:rPr>
              <a:t>Wallace et al., in review</a:t>
            </a:r>
          </a:p>
        </p:txBody>
      </p:sp>
    </p:spTree>
    <p:extLst>
      <p:ext uri="{BB962C8B-B14F-4D97-AF65-F5344CB8AC3E}">
        <p14:creationId xmlns:p14="http://schemas.microsoft.com/office/powerpoint/2010/main" val="12265070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558925" y="115888"/>
            <a:ext cx="8915400" cy="1143000"/>
          </a:xfrm>
        </p:spPr>
        <p:txBody>
          <a:bodyPr/>
          <a:lstStyle/>
          <a:p>
            <a:r>
              <a:rPr lang="en-US" altLang="en-US"/>
              <a:t>Large slow slip triggered at southern Hikurangi (Kapiti region) as well as afterslip on the interface beneath the northern South Island</a:t>
            </a:r>
          </a:p>
        </p:txBody>
      </p:sp>
      <p:sp>
        <p:nvSpPr>
          <p:cNvPr id="14339" name="TextBox 1"/>
          <p:cNvSpPr txBox="1">
            <a:spLocks noChangeArrowheads="1"/>
          </p:cNvSpPr>
          <p:nvPr/>
        </p:nvSpPr>
        <p:spPr bwMode="auto">
          <a:xfrm>
            <a:off x="335222" y="4477088"/>
            <a:ext cx="5544878"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600" b="1">
                <a:solidFill>
                  <a:schemeClr val="bg1"/>
                </a:solidFill>
                <a:latin typeface="Arial" charset="0"/>
              </a:defRPr>
            </a:lvl1pPr>
            <a:lvl2pPr marL="742950" indent="-285750">
              <a:spcBef>
                <a:spcPct val="20000"/>
              </a:spcBef>
              <a:buChar char="–"/>
              <a:defRPr sz="2600" b="1">
                <a:solidFill>
                  <a:schemeClr val="bg1"/>
                </a:solidFill>
                <a:latin typeface="Arial" charset="0"/>
              </a:defRPr>
            </a:lvl2pPr>
            <a:lvl3pPr marL="1143000" indent="-228600">
              <a:spcBef>
                <a:spcPct val="20000"/>
              </a:spcBef>
              <a:buChar char="•"/>
              <a:defRPr sz="2400" b="1">
                <a:solidFill>
                  <a:schemeClr val="bg1"/>
                </a:solidFill>
                <a:latin typeface="Arial" charset="0"/>
              </a:defRPr>
            </a:lvl3pPr>
            <a:lvl4pPr marL="1600200" indent="-228600">
              <a:spcBef>
                <a:spcPct val="20000"/>
              </a:spcBef>
              <a:buChar char="–"/>
              <a:defRPr sz="2000" b="1">
                <a:solidFill>
                  <a:schemeClr val="bg1"/>
                </a:solidFill>
                <a:latin typeface="Arial" charset="0"/>
              </a:defRPr>
            </a:lvl4pPr>
            <a:lvl5pPr marL="2057400" indent="-228600">
              <a:spcBef>
                <a:spcPct val="20000"/>
              </a:spcBef>
              <a:buChar char="»"/>
              <a:defRPr sz="2000" b="1">
                <a:solidFill>
                  <a:schemeClr val="bg1"/>
                </a:solidFill>
                <a:latin typeface="Arial" charset="0"/>
              </a:defRPr>
            </a:lvl5pPr>
            <a:lvl6pPr marL="2514600" indent="-228600" eaLnBrk="0" fontAlgn="base" hangingPunct="0">
              <a:spcBef>
                <a:spcPct val="20000"/>
              </a:spcBef>
              <a:spcAft>
                <a:spcPct val="0"/>
              </a:spcAft>
              <a:buChar char="»"/>
              <a:defRPr sz="2000" b="1">
                <a:solidFill>
                  <a:schemeClr val="bg1"/>
                </a:solidFill>
                <a:latin typeface="Arial" charset="0"/>
              </a:defRPr>
            </a:lvl6pPr>
            <a:lvl7pPr marL="2971800" indent="-228600" eaLnBrk="0" fontAlgn="base" hangingPunct="0">
              <a:spcBef>
                <a:spcPct val="20000"/>
              </a:spcBef>
              <a:spcAft>
                <a:spcPct val="0"/>
              </a:spcAft>
              <a:buChar char="»"/>
              <a:defRPr sz="2000" b="1">
                <a:solidFill>
                  <a:schemeClr val="bg1"/>
                </a:solidFill>
                <a:latin typeface="Arial" charset="0"/>
              </a:defRPr>
            </a:lvl7pPr>
            <a:lvl8pPr marL="3429000" indent="-228600" eaLnBrk="0" fontAlgn="base" hangingPunct="0">
              <a:spcBef>
                <a:spcPct val="20000"/>
              </a:spcBef>
              <a:spcAft>
                <a:spcPct val="0"/>
              </a:spcAft>
              <a:buChar char="»"/>
              <a:defRPr sz="2000" b="1">
                <a:solidFill>
                  <a:schemeClr val="bg1"/>
                </a:solidFill>
                <a:latin typeface="Arial" charset="0"/>
              </a:defRPr>
            </a:lvl8pPr>
            <a:lvl9pPr marL="3886200" indent="-228600" eaLnBrk="0" fontAlgn="base" hangingPunct="0">
              <a:spcBef>
                <a:spcPct val="20000"/>
              </a:spcBef>
              <a:spcAft>
                <a:spcPct val="0"/>
              </a:spcAft>
              <a:buChar char="»"/>
              <a:defRPr sz="2000" b="1">
                <a:solidFill>
                  <a:schemeClr val="bg1"/>
                </a:solidFill>
                <a:latin typeface="Arial" charset="0"/>
              </a:defRPr>
            </a:lvl9pPr>
          </a:lstStyle>
          <a:p>
            <a:pPr>
              <a:spcBef>
                <a:spcPct val="0"/>
              </a:spcBef>
              <a:buFontTx/>
              <a:buNone/>
            </a:pPr>
            <a:r>
              <a:rPr lang="en-US" altLang="en-US" sz="1800" b="0" dirty="0">
                <a:solidFill>
                  <a:schemeClr val="tx2"/>
                </a:solidFill>
              </a:rPr>
              <a:t>Time-dependent geodetic inversions (cGPS and </a:t>
            </a:r>
            <a:r>
              <a:rPr lang="en-US" altLang="en-US" sz="1800" b="0" dirty="0" err="1">
                <a:solidFill>
                  <a:schemeClr val="tx2"/>
                </a:solidFill>
              </a:rPr>
              <a:t>InSAR</a:t>
            </a:r>
            <a:r>
              <a:rPr lang="en-US" altLang="en-US" sz="1800" b="0" dirty="0">
                <a:solidFill>
                  <a:schemeClr val="tx2"/>
                </a:solidFill>
              </a:rPr>
              <a:t>) done with </a:t>
            </a:r>
            <a:r>
              <a:rPr lang="en-US" altLang="en-US" sz="1800" b="0" dirty="0" err="1">
                <a:solidFill>
                  <a:schemeClr val="tx2"/>
                </a:solidFill>
              </a:rPr>
              <a:t>TDefnode</a:t>
            </a:r>
            <a:r>
              <a:rPr lang="en-US" altLang="en-US" sz="1800" b="0" dirty="0">
                <a:solidFill>
                  <a:schemeClr val="tx2"/>
                </a:solidFill>
              </a:rPr>
              <a:t>. We also invert simultaneously for </a:t>
            </a:r>
            <a:r>
              <a:rPr lang="en-US" altLang="en-US" sz="1800" b="0" dirty="0" err="1">
                <a:solidFill>
                  <a:schemeClr val="tx2"/>
                </a:solidFill>
              </a:rPr>
              <a:t>afterslip</a:t>
            </a:r>
            <a:r>
              <a:rPr lang="en-US" altLang="en-US" sz="1800" b="0" dirty="0">
                <a:solidFill>
                  <a:schemeClr val="tx2"/>
                </a:solidFill>
              </a:rPr>
              <a:t> on the </a:t>
            </a:r>
            <a:r>
              <a:rPr lang="en-US" altLang="en-US" sz="1800" b="0" dirty="0" err="1">
                <a:solidFill>
                  <a:schemeClr val="tx2"/>
                </a:solidFill>
              </a:rPr>
              <a:t>Kekerengu</a:t>
            </a:r>
            <a:r>
              <a:rPr lang="en-US" altLang="en-US" sz="1800" b="0" dirty="0">
                <a:solidFill>
                  <a:schemeClr val="tx2"/>
                </a:solidFill>
              </a:rPr>
              <a:t>/Jordan Thrust and Needles Faults (not shown here)</a:t>
            </a:r>
          </a:p>
          <a:p>
            <a:pPr>
              <a:spcBef>
                <a:spcPct val="0"/>
              </a:spcBef>
              <a:buFontTx/>
              <a:buNone/>
            </a:pPr>
            <a:endParaRPr lang="en-US" altLang="en-US" sz="1800" b="0" dirty="0">
              <a:solidFill>
                <a:schemeClr val="tx2"/>
              </a:solidFill>
            </a:endParaRPr>
          </a:p>
          <a:p>
            <a:pPr>
              <a:spcBef>
                <a:spcPct val="0"/>
              </a:spcBef>
              <a:buFontTx/>
              <a:buNone/>
            </a:pPr>
            <a:r>
              <a:rPr lang="en-US" altLang="en-US" sz="1800" b="0" dirty="0">
                <a:solidFill>
                  <a:schemeClr val="tx2"/>
                </a:solidFill>
              </a:rPr>
              <a:t>First-ever clear example of subduction interface slip beneath the northern S. Island</a:t>
            </a:r>
          </a:p>
        </p:txBody>
      </p:sp>
      <p:pic>
        <p:nvPicPr>
          <p:cNvPr id="1434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4688" y="1349376"/>
            <a:ext cx="44958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80100" y="1341439"/>
            <a:ext cx="5067300" cy="511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Box 1"/>
          <p:cNvSpPr txBox="1">
            <a:spLocks noChangeArrowheads="1"/>
          </p:cNvSpPr>
          <p:nvPr/>
        </p:nvSpPr>
        <p:spPr bwMode="auto">
          <a:xfrm>
            <a:off x="2341563" y="1773239"/>
            <a:ext cx="1162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600" b="1">
                <a:solidFill>
                  <a:schemeClr val="bg1"/>
                </a:solidFill>
                <a:latin typeface="Arial" charset="0"/>
              </a:defRPr>
            </a:lvl1pPr>
            <a:lvl2pPr marL="742950" indent="-285750">
              <a:spcBef>
                <a:spcPct val="20000"/>
              </a:spcBef>
              <a:buChar char="–"/>
              <a:defRPr sz="2600" b="1">
                <a:solidFill>
                  <a:schemeClr val="bg1"/>
                </a:solidFill>
                <a:latin typeface="Arial" charset="0"/>
              </a:defRPr>
            </a:lvl2pPr>
            <a:lvl3pPr marL="1143000" indent="-228600">
              <a:spcBef>
                <a:spcPct val="20000"/>
              </a:spcBef>
              <a:buChar char="•"/>
              <a:defRPr sz="2400" b="1">
                <a:solidFill>
                  <a:schemeClr val="bg1"/>
                </a:solidFill>
                <a:latin typeface="Arial" charset="0"/>
              </a:defRPr>
            </a:lvl3pPr>
            <a:lvl4pPr marL="1600200" indent="-228600">
              <a:spcBef>
                <a:spcPct val="20000"/>
              </a:spcBef>
              <a:buChar char="–"/>
              <a:defRPr sz="2000" b="1">
                <a:solidFill>
                  <a:schemeClr val="bg1"/>
                </a:solidFill>
                <a:latin typeface="Arial" charset="0"/>
              </a:defRPr>
            </a:lvl4pPr>
            <a:lvl5pPr marL="2057400" indent="-228600">
              <a:spcBef>
                <a:spcPct val="20000"/>
              </a:spcBef>
              <a:buChar char="»"/>
              <a:defRPr sz="2000" b="1">
                <a:solidFill>
                  <a:schemeClr val="bg1"/>
                </a:solidFill>
                <a:latin typeface="Arial" charset="0"/>
              </a:defRPr>
            </a:lvl5pPr>
            <a:lvl6pPr marL="2514600" indent="-228600" eaLnBrk="0" fontAlgn="base" hangingPunct="0">
              <a:spcBef>
                <a:spcPct val="20000"/>
              </a:spcBef>
              <a:spcAft>
                <a:spcPct val="0"/>
              </a:spcAft>
              <a:buChar char="»"/>
              <a:defRPr sz="2000" b="1">
                <a:solidFill>
                  <a:schemeClr val="bg1"/>
                </a:solidFill>
                <a:latin typeface="Arial" charset="0"/>
              </a:defRPr>
            </a:lvl6pPr>
            <a:lvl7pPr marL="2971800" indent="-228600" eaLnBrk="0" fontAlgn="base" hangingPunct="0">
              <a:spcBef>
                <a:spcPct val="20000"/>
              </a:spcBef>
              <a:spcAft>
                <a:spcPct val="0"/>
              </a:spcAft>
              <a:buChar char="»"/>
              <a:defRPr sz="2000" b="1">
                <a:solidFill>
                  <a:schemeClr val="bg1"/>
                </a:solidFill>
                <a:latin typeface="Arial" charset="0"/>
              </a:defRPr>
            </a:lvl7pPr>
            <a:lvl8pPr marL="3429000" indent="-228600" eaLnBrk="0" fontAlgn="base" hangingPunct="0">
              <a:spcBef>
                <a:spcPct val="20000"/>
              </a:spcBef>
              <a:spcAft>
                <a:spcPct val="0"/>
              </a:spcAft>
              <a:buChar char="»"/>
              <a:defRPr sz="2000" b="1">
                <a:solidFill>
                  <a:schemeClr val="bg1"/>
                </a:solidFill>
                <a:latin typeface="Arial" charset="0"/>
              </a:defRPr>
            </a:lvl8pPr>
            <a:lvl9pPr marL="3886200" indent="-228600" eaLnBrk="0" fontAlgn="base" hangingPunct="0">
              <a:spcBef>
                <a:spcPct val="20000"/>
              </a:spcBef>
              <a:spcAft>
                <a:spcPct val="0"/>
              </a:spcAft>
              <a:buChar char="»"/>
              <a:defRPr sz="2000" b="1">
                <a:solidFill>
                  <a:schemeClr val="bg1"/>
                </a:solidFill>
                <a:latin typeface="Arial" charset="0"/>
              </a:defRPr>
            </a:lvl9pPr>
          </a:lstStyle>
          <a:p>
            <a:pPr>
              <a:spcBef>
                <a:spcPct val="0"/>
              </a:spcBef>
              <a:buFontTx/>
              <a:buNone/>
            </a:pPr>
            <a:r>
              <a:rPr lang="en-US" altLang="en-US" sz="1600" b="0">
                <a:solidFill>
                  <a:schemeClr val="tx1"/>
                </a:solidFill>
              </a:rPr>
              <a:t>Kapiti SSE</a:t>
            </a:r>
          </a:p>
        </p:txBody>
      </p:sp>
      <p:sp>
        <p:nvSpPr>
          <p:cNvPr id="14343" name="TextBox 6"/>
          <p:cNvSpPr txBox="1">
            <a:spLocks noChangeArrowheads="1"/>
          </p:cNvSpPr>
          <p:nvPr/>
        </p:nvSpPr>
        <p:spPr bwMode="auto">
          <a:xfrm rot="-2681392">
            <a:off x="1725613" y="2670175"/>
            <a:ext cx="9255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600" b="1">
                <a:solidFill>
                  <a:schemeClr val="bg1"/>
                </a:solidFill>
                <a:latin typeface="Arial" charset="0"/>
              </a:defRPr>
            </a:lvl1pPr>
            <a:lvl2pPr marL="742950" indent="-285750">
              <a:spcBef>
                <a:spcPct val="20000"/>
              </a:spcBef>
              <a:buChar char="–"/>
              <a:defRPr sz="2600" b="1">
                <a:solidFill>
                  <a:schemeClr val="bg1"/>
                </a:solidFill>
                <a:latin typeface="Arial" charset="0"/>
              </a:defRPr>
            </a:lvl2pPr>
            <a:lvl3pPr marL="1143000" indent="-228600">
              <a:spcBef>
                <a:spcPct val="20000"/>
              </a:spcBef>
              <a:buChar char="•"/>
              <a:defRPr sz="2400" b="1">
                <a:solidFill>
                  <a:schemeClr val="bg1"/>
                </a:solidFill>
                <a:latin typeface="Arial" charset="0"/>
              </a:defRPr>
            </a:lvl3pPr>
            <a:lvl4pPr marL="1600200" indent="-228600">
              <a:spcBef>
                <a:spcPct val="20000"/>
              </a:spcBef>
              <a:buChar char="–"/>
              <a:defRPr sz="2000" b="1">
                <a:solidFill>
                  <a:schemeClr val="bg1"/>
                </a:solidFill>
                <a:latin typeface="Arial" charset="0"/>
              </a:defRPr>
            </a:lvl4pPr>
            <a:lvl5pPr marL="2057400" indent="-228600">
              <a:spcBef>
                <a:spcPct val="20000"/>
              </a:spcBef>
              <a:buChar char="»"/>
              <a:defRPr sz="2000" b="1">
                <a:solidFill>
                  <a:schemeClr val="bg1"/>
                </a:solidFill>
                <a:latin typeface="Arial" charset="0"/>
              </a:defRPr>
            </a:lvl5pPr>
            <a:lvl6pPr marL="2514600" indent="-228600" eaLnBrk="0" fontAlgn="base" hangingPunct="0">
              <a:spcBef>
                <a:spcPct val="20000"/>
              </a:spcBef>
              <a:spcAft>
                <a:spcPct val="0"/>
              </a:spcAft>
              <a:buChar char="»"/>
              <a:defRPr sz="2000" b="1">
                <a:solidFill>
                  <a:schemeClr val="bg1"/>
                </a:solidFill>
                <a:latin typeface="Arial" charset="0"/>
              </a:defRPr>
            </a:lvl6pPr>
            <a:lvl7pPr marL="2971800" indent="-228600" eaLnBrk="0" fontAlgn="base" hangingPunct="0">
              <a:spcBef>
                <a:spcPct val="20000"/>
              </a:spcBef>
              <a:spcAft>
                <a:spcPct val="0"/>
              </a:spcAft>
              <a:buChar char="»"/>
              <a:defRPr sz="2000" b="1">
                <a:solidFill>
                  <a:schemeClr val="bg1"/>
                </a:solidFill>
                <a:latin typeface="Arial" charset="0"/>
              </a:defRPr>
            </a:lvl7pPr>
            <a:lvl8pPr marL="3429000" indent="-228600" eaLnBrk="0" fontAlgn="base" hangingPunct="0">
              <a:spcBef>
                <a:spcPct val="20000"/>
              </a:spcBef>
              <a:spcAft>
                <a:spcPct val="0"/>
              </a:spcAft>
              <a:buChar char="»"/>
              <a:defRPr sz="2000" b="1">
                <a:solidFill>
                  <a:schemeClr val="bg1"/>
                </a:solidFill>
                <a:latin typeface="Arial" charset="0"/>
              </a:defRPr>
            </a:lvl8pPr>
            <a:lvl9pPr marL="3886200" indent="-228600" eaLnBrk="0" fontAlgn="base" hangingPunct="0">
              <a:spcBef>
                <a:spcPct val="20000"/>
              </a:spcBef>
              <a:spcAft>
                <a:spcPct val="0"/>
              </a:spcAft>
              <a:buChar char="»"/>
              <a:defRPr sz="2000" b="1">
                <a:solidFill>
                  <a:schemeClr val="bg1"/>
                </a:solidFill>
                <a:latin typeface="Arial" charset="0"/>
              </a:defRPr>
            </a:lvl9pPr>
          </a:lstStyle>
          <a:p>
            <a:pPr>
              <a:spcBef>
                <a:spcPct val="0"/>
              </a:spcBef>
              <a:buFontTx/>
              <a:buNone/>
            </a:pPr>
            <a:r>
              <a:rPr lang="en-US" altLang="en-US" sz="1600" b="0">
                <a:solidFill>
                  <a:schemeClr val="tx1"/>
                </a:solidFill>
              </a:rPr>
              <a:t>Afterslip</a:t>
            </a:r>
          </a:p>
        </p:txBody>
      </p:sp>
    </p:spTree>
    <p:extLst>
      <p:ext uri="{BB962C8B-B14F-4D97-AF65-F5344CB8AC3E}">
        <p14:creationId xmlns:p14="http://schemas.microsoft.com/office/powerpoint/2010/main" val="2080752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p:cNvPicPr>
          <p:nvPr/>
        </p:nvPicPr>
        <p:blipFill>
          <a:blip r:embed="rId2">
            <a:extLst>
              <a:ext uri="{28A0092B-C50C-407E-A947-70E740481C1C}">
                <a14:useLocalDpi xmlns:a14="http://schemas.microsoft.com/office/drawing/2010/main" val="0"/>
              </a:ext>
            </a:extLst>
          </a:blip>
          <a:srcRect r="320" b="48950"/>
          <a:stretch>
            <a:fillRect/>
          </a:stretch>
        </p:blipFill>
        <p:spPr bwMode="auto">
          <a:xfrm>
            <a:off x="1739900" y="917003"/>
            <a:ext cx="8504238" cy="448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itle 1"/>
          <p:cNvSpPr txBox="1">
            <a:spLocks/>
          </p:cNvSpPr>
          <p:nvPr/>
        </p:nvSpPr>
        <p:spPr bwMode="auto">
          <a:xfrm>
            <a:off x="2125663" y="193675"/>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600" b="1">
                <a:solidFill>
                  <a:schemeClr val="bg1"/>
                </a:solidFill>
                <a:latin typeface="Arial" charset="0"/>
              </a:defRPr>
            </a:lvl1pPr>
            <a:lvl2pPr marL="742950" indent="-285750">
              <a:spcBef>
                <a:spcPct val="20000"/>
              </a:spcBef>
              <a:buChar char="–"/>
              <a:defRPr sz="2600" b="1">
                <a:solidFill>
                  <a:schemeClr val="bg1"/>
                </a:solidFill>
                <a:latin typeface="Arial" charset="0"/>
              </a:defRPr>
            </a:lvl2pPr>
            <a:lvl3pPr marL="1143000" indent="-228600">
              <a:spcBef>
                <a:spcPct val="20000"/>
              </a:spcBef>
              <a:buChar char="•"/>
              <a:defRPr sz="2400" b="1">
                <a:solidFill>
                  <a:schemeClr val="bg1"/>
                </a:solidFill>
                <a:latin typeface="Arial" charset="0"/>
              </a:defRPr>
            </a:lvl3pPr>
            <a:lvl4pPr marL="1600200" indent="-228600">
              <a:spcBef>
                <a:spcPct val="20000"/>
              </a:spcBef>
              <a:buChar char="–"/>
              <a:defRPr sz="2000" b="1">
                <a:solidFill>
                  <a:schemeClr val="bg1"/>
                </a:solidFill>
                <a:latin typeface="Arial" charset="0"/>
              </a:defRPr>
            </a:lvl4pPr>
            <a:lvl5pPr marL="2057400" indent="-228600">
              <a:spcBef>
                <a:spcPct val="20000"/>
              </a:spcBef>
              <a:buChar char="»"/>
              <a:defRPr sz="2000" b="1">
                <a:solidFill>
                  <a:schemeClr val="bg1"/>
                </a:solidFill>
                <a:latin typeface="Arial" charset="0"/>
              </a:defRPr>
            </a:lvl5pPr>
            <a:lvl6pPr marL="2514600" indent="-228600" eaLnBrk="0" fontAlgn="base" hangingPunct="0">
              <a:spcBef>
                <a:spcPct val="20000"/>
              </a:spcBef>
              <a:spcAft>
                <a:spcPct val="0"/>
              </a:spcAft>
              <a:buChar char="»"/>
              <a:defRPr sz="2000" b="1">
                <a:solidFill>
                  <a:schemeClr val="bg1"/>
                </a:solidFill>
                <a:latin typeface="Arial" charset="0"/>
              </a:defRPr>
            </a:lvl6pPr>
            <a:lvl7pPr marL="2971800" indent="-228600" eaLnBrk="0" fontAlgn="base" hangingPunct="0">
              <a:spcBef>
                <a:spcPct val="20000"/>
              </a:spcBef>
              <a:spcAft>
                <a:spcPct val="0"/>
              </a:spcAft>
              <a:buChar char="»"/>
              <a:defRPr sz="2000" b="1">
                <a:solidFill>
                  <a:schemeClr val="bg1"/>
                </a:solidFill>
                <a:latin typeface="Arial" charset="0"/>
              </a:defRPr>
            </a:lvl7pPr>
            <a:lvl8pPr marL="3429000" indent="-228600" eaLnBrk="0" fontAlgn="base" hangingPunct="0">
              <a:spcBef>
                <a:spcPct val="20000"/>
              </a:spcBef>
              <a:spcAft>
                <a:spcPct val="0"/>
              </a:spcAft>
              <a:buChar char="»"/>
              <a:defRPr sz="2000" b="1">
                <a:solidFill>
                  <a:schemeClr val="bg1"/>
                </a:solidFill>
                <a:latin typeface="Arial" charset="0"/>
              </a:defRPr>
            </a:lvl8pPr>
            <a:lvl9pPr marL="3886200" indent="-228600" eaLnBrk="0" fontAlgn="base" hangingPunct="0">
              <a:spcBef>
                <a:spcPct val="20000"/>
              </a:spcBef>
              <a:spcAft>
                <a:spcPct val="0"/>
              </a:spcAft>
              <a:buChar char="»"/>
              <a:defRPr sz="2000" b="1">
                <a:solidFill>
                  <a:schemeClr val="bg1"/>
                </a:solidFill>
                <a:latin typeface="Arial" charset="0"/>
              </a:defRPr>
            </a:lvl9pPr>
          </a:lstStyle>
          <a:p>
            <a:pPr>
              <a:spcBef>
                <a:spcPct val="0"/>
              </a:spcBef>
              <a:buFontTx/>
              <a:buNone/>
            </a:pPr>
            <a:r>
              <a:rPr lang="en-US" altLang="en-US" sz="2400" dirty="0">
                <a:solidFill>
                  <a:schemeClr val="tx2"/>
                </a:solidFill>
              </a:rPr>
              <a:t>Dynamic vs. static stress changes as an SSE trigger</a:t>
            </a:r>
          </a:p>
        </p:txBody>
      </p:sp>
      <p:sp>
        <p:nvSpPr>
          <p:cNvPr id="16388" name="TextBox 3"/>
          <p:cNvSpPr txBox="1">
            <a:spLocks noChangeArrowheads="1"/>
          </p:cNvSpPr>
          <p:nvPr/>
        </p:nvSpPr>
        <p:spPr bwMode="auto">
          <a:xfrm>
            <a:off x="5087938" y="1205927"/>
            <a:ext cx="121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600" b="1">
                <a:solidFill>
                  <a:schemeClr val="bg1"/>
                </a:solidFill>
                <a:latin typeface="Arial" charset="0"/>
              </a:defRPr>
            </a:lvl1pPr>
            <a:lvl2pPr marL="742950" indent="-285750">
              <a:spcBef>
                <a:spcPct val="20000"/>
              </a:spcBef>
              <a:buChar char="–"/>
              <a:defRPr sz="2600" b="1">
                <a:solidFill>
                  <a:schemeClr val="bg1"/>
                </a:solidFill>
                <a:latin typeface="Arial" charset="0"/>
              </a:defRPr>
            </a:lvl2pPr>
            <a:lvl3pPr marL="1143000" indent="-228600">
              <a:spcBef>
                <a:spcPct val="20000"/>
              </a:spcBef>
              <a:buChar char="•"/>
              <a:defRPr sz="2400" b="1">
                <a:solidFill>
                  <a:schemeClr val="bg1"/>
                </a:solidFill>
                <a:latin typeface="Arial" charset="0"/>
              </a:defRPr>
            </a:lvl3pPr>
            <a:lvl4pPr marL="1600200" indent="-228600">
              <a:spcBef>
                <a:spcPct val="20000"/>
              </a:spcBef>
              <a:buChar char="–"/>
              <a:defRPr sz="2000" b="1">
                <a:solidFill>
                  <a:schemeClr val="bg1"/>
                </a:solidFill>
                <a:latin typeface="Arial" charset="0"/>
              </a:defRPr>
            </a:lvl4pPr>
            <a:lvl5pPr marL="2057400" indent="-228600">
              <a:spcBef>
                <a:spcPct val="20000"/>
              </a:spcBef>
              <a:buChar char="»"/>
              <a:defRPr sz="2000" b="1">
                <a:solidFill>
                  <a:schemeClr val="bg1"/>
                </a:solidFill>
                <a:latin typeface="Arial" charset="0"/>
              </a:defRPr>
            </a:lvl5pPr>
            <a:lvl6pPr marL="2514600" indent="-228600" eaLnBrk="0" fontAlgn="base" hangingPunct="0">
              <a:spcBef>
                <a:spcPct val="20000"/>
              </a:spcBef>
              <a:spcAft>
                <a:spcPct val="0"/>
              </a:spcAft>
              <a:buChar char="»"/>
              <a:defRPr sz="2000" b="1">
                <a:solidFill>
                  <a:schemeClr val="bg1"/>
                </a:solidFill>
                <a:latin typeface="Arial" charset="0"/>
              </a:defRPr>
            </a:lvl6pPr>
            <a:lvl7pPr marL="2971800" indent="-228600" eaLnBrk="0" fontAlgn="base" hangingPunct="0">
              <a:spcBef>
                <a:spcPct val="20000"/>
              </a:spcBef>
              <a:spcAft>
                <a:spcPct val="0"/>
              </a:spcAft>
              <a:buChar char="»"/>
              <a:defRPr sz="2000" b="1">
                <a:solidFill>
                  <a:schemeClr val="bg1"/>
                </a:solidFill>
                <a:latin typeface="Arial" charset="0"/>
              </a:defRPr>
            </a:lvl7pPr>
            <a:lvl8pPr marL="3429000" indent="-228600" eaLnBrk="0" fontAlgn="base" hangingPunct="0">
              <a:spcBef>
                <a:spcPct val="20000"/>
              </a:spcBef>
              <a:spcAft>
                <a:spcPct val="0"/>
              </a:spcAft>
              <a:buChar char="»"/>
              <a:defRPr sz="2000" b="1">
                <a:solidFill>
                  <a:schemeClr val="bg1"/>
                </a:solidFill>
                <a:latin typeface="Arial" charset="0"/>
              </a:defRPr>
            </a:lvl8pPr>
            <a:lvl9pPr marL="3886200" indent="-228600" eaLnBrk="0" fontAlgn="base" hangingPunct="0">
              <a:spcBef>
                <a:spcPct val="20000"/>
              </a:spcBef>
              <a:spcAft>
                <a:spcPct val="0"/>
              </a:spcAft>
              <a:buChar char="»"/>
              <a:defRPr sz="2000" b="1">
                <a:solidFill>
                  <a:schemeClr val="bg1"/>
                </a:solidFill>
                <a:latin typeface="Arial" charset="0"/>
              </a:defRPr>
            </a:lvl9pPr>
          </a:lstStyle>
          <a:p>
            <a:pPr>
              <a:spcBef>
                <a:spcPct val="0"/>
              </a:spcBef>
              <a:buFontTx/>
              <a:buNone/>
            </a:pPr>
            <a:r>
              <a:rPr lang="en-US" altLang="en-US" sz="1800" b="0">
                <a:solidFill>
                  <a:schemeClr val="tx2"/>
                </a:solidFill>
              </a:rPr>
              <a:t>Y. Kaneko</a:t>
            </a:r>
          </a:p>
        </p:txBody>
      </p:sp>
      <p:sp>
        <p:nvSpPr>
          <p:cNvPr id="16389" name="TextBox 4"/>
          <p:cNvSpPr txBox="1">
            <a:spLocks noChangeArrowheads="1"/>
          </p:cNvSpPr>
          <p:nvPr/>
        </p:nvSpPr>
        <p:spPr bwMode="auto">
          <a:xfrm>
            <a:off x="8543926" y="1010665"/>
            <a:ext cx="1223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600" b="1">
                <a:solidFill>
                  <a:schemeClr val="bg1"/>
                </a:solidFill>
                <a:latin typeface="Arial" charset="0"/>
              </a:defRPr>
            </a:lvl1pPr>
            <a:lvl2pPr marL="742950" indent="-285750">
              <a:spcBef>
                <a:spcPct val="20000"/>
              </a:spcBef>
              <a:buChar char="–"/>
              <a:defRPr sz="2600" b="1">
                <a:solidFill>
                  <a:schemeClr val="bg1"/>
                </a:solidFill>
                <a:latin typeface="Arial" charset="0"/>
              </a:defRPr>
            </a:lvl2pPr>
            <a:lvl3pPr marL="1143000" indent="-228600">
              <a:spcBef>
                <a:spcPct val="20000"/>
              </a:spcBef>
              <a:buChar char="•"/>
              <a:defRPr sz="2400" b="1">
                <a:solidFill>
                  <a:schemeClr val="bg1"/>
                </a:solidFill>
                <a:latin typeface="Arial" charset="0"/>
              </a:defRPr>
            </a:lvl3pPr>
            <a:lvl4pPr marL="1600200" indent="-228600">
              <a:spcBef>
                <a:spcPct val="20000"/>
              </a:spcBef>
              <a:buChar char="–"/>
              <a:defRPr sz="2000" b="1">
                <a:solidFill>
                  <a:schemeClr val="bg1"/>
                </a:solidFill>
                <a:latin typeface="Arial" charset="0"/>
              </a:defRPr>
            </a:lvl4pPr>
            <a:lvl5pPr marL="2057400" indent="-228600">
              <a:spcBef>
                <a:spcPct val="20000"/>
              </a:spcBef>
              <a:buChar char="»"/>
              <a:defRPr sz="2000" b="1">
                <a:solidFill>
                  <a:schemeClr val="bg1"/>
                </a:solidFill>
                <a:latin typeface="Arial" charset="0"/>
              </a:defRPr>
            </a:lvl5pPr>
            <a:lvl6pPr marL="2514600" indent="-228600" eaLnBrk="0" fontAlgn="base" hangingPunct="0">
              <a:spcBef>
                <a:spcPct val="20000"/>
              </a:spcBef>
              <a:spcAft>
                <a:spcPct val="0"/>
              </a:spcAft>
              <a:buChar char="»"/>
              <a:defRPr sz="2000" b="1">
                <a:solidFill>
                  <a:schemeClr val="bg1"/>
                </a:solidFill>
                <a:latin typeface="Arial" charset="0"/>
              </a:defRPr>
            </a:lvl6pPr>
            <a:lvl7pPr marL="2971800" indent="-228600" eaLnBrk="0" fontAlgn="base" hangingPunct="0">
              <a:spcBef>
                <a:spcPct val="20000"/>
              </a:spcBef>
              <a:spcAft>
                <a:spcPct val="0"/>
              </a:spcAft>
              <a:buChar char="»"/>
              <a:defRPr sz="2000" b="1">
                <a:solidFill>
                  <a:schemeClr val="bg1"/>
                </a:solidFill>
                <a:latin typeface="Arial" charset="0"/>
              </a:defRPr>
            </a:lvl7pPr>
            <a:lvl8pPr marL="3429000" indent="-228600" eaLnBrk="0" fontAlgn="base" hangingPunct="0">
              <a:spcBef>
                <a:spcPct val="20000"/>
              </a:spcBef>
              <a:spcAft>
                <a:spcPct val="0"/>
              </a:spcAft>
              <a:buChar char="»"/>
              <a:defRPr sz="2000" b="1">
                <a:solidFill>
                  <a:schemeClr val="bg1"/>
                </a:solidFill>
                <a:latin typeface="Arial" charset="0"/>
              </a:defRPr>
            </a:lvl8pPr>
            <a:lvl9pPr marL="3886200" indent="-228600" eaLnBrk="0" fontAlgn="base" hangingPunct="0">
              <a:spcBef>
                <a:spcPct val="20000"/>
              </a:spcBef>
              <a:spcAft>
                <a:spcPct val="0"/>
              </a:spcAft>
              <a:buChar char="»"/>
              <a:defRPr sz="2000" b="1">
                <a:solidFill>
                  <a:schemeClr val="bg1"/>
                </a:solidFill>
                <a:latin typeface="Arial" charset="0"/>
              </a:defRPr>
            </a:lvl9pPr>
          </a:lstStyle>
          <a:p>
            <a:pPr>
              <a:spcBef>
                <a:spcPct val="0"/>
              </a:spcBef>
              <a:buFontTx/>
              <a:buNone/>
            </a:pPr>
            <a:r>
              <a:rPr lang="en-US" altLang="en-US" sz="1800" b="0">
                <a:solidFill>
                  <a:schemeClr val="tx2"/>
                </a:solidFill>
              </a:rPr>
              <a:t>I. Hamling</a:t>
            </a:r>
          </a:p>
        </p:txBody>
      </p:sp>
      <p:sp>
        <p:nvSpPr>
          <p:cNvPr id="16390" name="TextBox 5"/>
          <p:cNvSpPr txBox="1">
            <a:spLocks noChangeArrowheads="1"/>
          </p:cNvSpPr>
          <p:nvPr/>
        </p:nvSpPr>
        <p:spPr bwMode="auto">
          <a:xfrm>
            <a:off x="296082" y="5287372"/>
            <a:ext cx="1202211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600" b="1">
                <a:solidFill>
                  <a:schemeClr val="bg1"/>
                </a:solidFill>
                <a:latin typeface="Arial" charset="0"/>
              </a:defRPr>
            </a:lvl1pPr>
            <a:lvl2pPr marL="742950" indent="-285750">
              <a:spcBef>
                <a:spcPct val="20000"/>
              </a:spcBef>
              <a:buChar char="–"/>
              <a:defRPr sz="2600" b="1">
                <a:solidFill>
                  <a:schemeClr val="bg1"/>
                </a:solidFill>
                <a:latin typeface="Arial" charset="0"/>
              </a:defRPr>
            </a:lvl2pPr>
            <a:lvl3pPr marL="1143000" indent="-228600">
              <a:spcBef>
                <a:spcPct val="20000"/>
              </a:spcBef>
              <a:buChar char="•"/>
              <a:defRPr sz="2400" b="1">
                <a:solidFill>
                  <a:schemeClr val="bg1"/>
                </a:solidFill>
                <a:latin typeface="Arial" charset="0"/>
              </a:defRPr>
            </a:lvl3pPr>
            <a:lvl4pPr marL="1600200" indent="-228600">
              <a:spcBef>
                <a:spcPct val="20000"/>
              </a:spcBef>
              <a:buChar char="–"/>
              <a:defRPr sz="2000" b="1">
                <a:solidFill>
                  <a:schemeClr val="bg1"/>
                </a:solidFill>
                <a:latin typeface="Arial" charset="0"/>
              </a:defRPr>
            </a:lvl4pPr>
            <a:lvl5pPr marL="2057400" indent="-228600">
              <a:spcBef>
                <a:spcPct val="20000"/>
              </a:spcBef>
              <a:buChar char="»"/>
              <a:defRPr sz="2000" b="1">
                <a:solidFill>
                  <a:schemeClr val="bg1"/>
                </a:solidFill>
                <a:latin typeface="Arial" charset="0"/>
              </a:defRPr>
            </a:lvl5pPr>
            <a:lvl6pPr marL="2514600" indent="-228600" eaLnBrk="0" fontAlgn="base" hangingPunct="0">
              <a:spcBef>
                <a:spcPct val="20000"/>
              </a:spcBef>
              <a:spcAft>
                <a:spcPct val="0"/>
              </a:spcAft>
              <a:buChar char="»"/>
              <a:defRPr sz="2000" b="1">
                <a:solidFill>
                  <a:schemeClr val="bg1"/>
                </a:solidFill>
                <a:latin typeface="Arial" charset="0"/>
              </a:defRPr>
            </a:lvl6pPr>
            <a:lvl7pPr marL="2971800" indent="-228600" eaLnBrk="0" fontAlgn="base" hangingPunct="0">
              <a:spcBef>
                <a:spcPct val="20000"/>
              </a:spcBef>
              <a:spcAft>
                <a:spcPct val="0"/>
              </a:spcAft>
              <a:buChar char="»"/>
              <a:defRPr sz="2000" b="1">
                <a:solidFill>
                  <a:schemeClr val="bg1"/>
                </a:solidFill>
                <a:latin typeface="Arial" charset="0"/>
              </a:defRPr>
            </a:lvl7pPr>
            <a:lvl8pPr marL="3429000" indent="-228600" eaLnBrk="0" fontAlgn="base" hangingPunct="0">
              <a:spcBef>
                <a:spcPct val="20000"/>
              </a:spcBef>
              <a:spcAft>
                <a:spcPct val="0"/>
              </a:spcAft>
              <a:buChar char="»"/>
              <a:defRPr sz="2000" b="1">
                <a:solidFill>
                  <a:schemeClr val="bg1"/>
                </a:solidFill>
                <a:latin typeface="Arial" charset="0"/>
              </a:defRPr>
            </a:lvl8pPr>
            <a:lvl9pPr marL="3886200" indent="-228600" eaLnBrk="0" fontAlgn="base" hangingPunct="0">
              <a:spcBef>
                <a:spcPct val="20000"/>
              </a:spcBef>
              <a:spcAft>
                <a:spcPct val="0"/>
              </a:spcAft>
              <a:buChar char="»"/>
              <a:defRPr sz="2000" b="1">
                <a:solidFill>
                  <a:schemeClr val="bg1"/>
                </a:solidFill>
                <a:latin typeface="Arial" charset="0"/>
              </a:defRPr>
            </a:lvl9pPr>
          </a:lstStyle>
          <a:p>
            <a:pPr>
              <a:spcBef>
                <a:spcPct val="0"/>
              </a:spcBef>
              <a:buFontTx/>
              <a:buNone/>
            </a:pPr>
            <a:r>
              <a:rPr lang="en-US" altLang="en-US" sz="1800" b="0">
                <a:solidFill>
                  <a:schemeClr val="tx2"/>
                </a:solidFill>
              </a:rPr>
              <a:t>Dynamic stress changes likely driver of the shallow, east coast SSE, while deep, southern Hikurangi SSEs more likely driven by static stress changes. </a:t>
            </a:r>
          </a:p>
          <a:p>
            <a:pPr>
              <a:spcBef>
                <a:spcPct val="0"/>
              </a:spcBef>
              <a:buFontTx/>
              <a:buNone/>
            </a:pPr>
            <a:r>
              <a:rPr lang="en-US" altLang="en-US" sz="1800" b="0" dirty="0">
                <a:solidFill>
                  <a:schemeClr val="tx2"/>
                </a:solidFill>
              </a:rPr>
              <a:t>Dynamic stress changes off east coast greatly enhanced by rupture directivity and the presence of low-velocity outer forearc overlying the shallow interface—the “basin effect” amplifies and increases duration of dynamic stressing</a:t>
            </a:r>
          </a:p>
        </p:txBody>
      </p:sp>
    </p:spTree>
    <p:extLst>
      <p:ext uri="{BB962C8B-B14F-4D97-AF65-F5344CB8AC3E}">
        <p14:creationId xmlns:p14="http://schemas.microsoft.com/office/powerpoint/2010/main" val="10171141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638300" y="-26988"/>
            <a:ext cx="8915400" cy="1143001"/>
          </a:xfrm>
        </p:spPr>
        <p:txBody>
          <a:bodyPr/>
          <a:lstStyle/>
          <a:p>
            <a:r>
              <a:rPr lang="en-US" altLang="en-US">
                <a:solidFill>
                  <a:schemeClr val="tx2"/>
                </a:solidFill>
              </a:rPr>
              <a:t>Implications for hazard going forward—SSEs and afterslip surrounding the locked megathrust</a:t>
            </a:r>
          </a:p>
        </p:txBody>
      </p:sp>
      <p:pic>
        <p:nvPicPr>
          <p:cNvPr id="17411"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36664" y="1412875"/>
            <a:ext cx="4643437" cy="4572000"/>
          </a:xfrm>
        </p:spPr>
      </p:pic>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7439" y="1036638"/>
            <a:ext cx="4510087" cy="33829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7413" name="TextBox 2"/>
          <p:cNvSpPr txBox="1">
            <a:spLocks noChangeArrowheads="1"/>
          </p:cNvSpPr>
          <p:nvPr/>
        </p:nvSpPr>
        <p:spPr bwMode="auto">
          <a:xfrm>
            <a:off x="8555039" y="2179639"/>
            <a:ext cx="24479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600" b="1">
                <a:solidFill>
                  <a:schemeClr val="bg1"/>
                </a:solidFill>
                <a:latin typeface="Arial" charset="0"/>
              </a:defRPr>
            </a:lvl1pPr>
            <a:lvl2pPr marL="742950" indent="-285750">
              <a:spcBef>
                <a:spcPct val="20000"/>
              </a:spcBef>
              <a:buChar char="–"/>
              <a:defRPr sz="2600" b="1">
                <a:solidFill>
                  <a:schemeClr val="bg1"/>
                </a:solidFill>
                <a:latin typeface="Arial" charset="0"/>
              </a:defRPr>
            </a:lvl2pPr>
            <a:lvl3pPr marL="1143000" indent="-228600">
              <a:spcBef>
                <a:spcPct val="20000"/>
              </a:spcBef>
              <a:buChar char="•"/>
              <a:defRPr sz="2400" b="1">
                <a:solidFill>
                  <a:schemeClr val="bg1"/>
                </a:solidFill>
                <a:latin typeface="Arial" charset="0"/>
              </a:defRPr>
            </a:lvl3pPr>
            <a:lvl4pPr marL="1600200" indent="-228600">
              <a:spcBef>
                <a:spcPct val="20000"/>
              </a:spcBef>
              <a:buChar char="–"/>
              <a:defRPr sz="2000" b="1">
                <a:solidFill>
                  <a:schemeClr val="bg1"/>
                </a:solidFill>
                <a:latin typeface="Arial" charset="0"/>
              </a:defRPr>
            </a:lvl4pPr>
            <a:lvl5pPr marL="2057400" indent="-228600">
              <a:spcBef>
                <a:spcPct val="20000"/>
              </a:spcBef>
              <a:buChar char="»"/>
              <a:defRPr sz="2000" b="1">
                <a:solidFill>
                  <a:schemeClr val="bg1"/>
                </a:solidFill>
                <a:latin typeface="Arial" charset="0"/>
              </a:defRPr>
            </a:lvl5pPr>
            <a:lvl6pPr marL="2514600" indent="-228600" eaLnBrk="0" fontAlgn="base" hangingPunct="0">
              <a:spcBef>
                <a:spcPct val="20000"/>
              </a:spcBef>
              <a:spcAft>
                <a:spcPct val="0"/>
              </a:spcAft>
              <a:buChar char="»"/>
              <a:defRPr sz="2000" b="1">
                <a:solidFill>
                  <a:schemeClr val="bg1"/>
                </a:solidFill>
                <a:latin typeface="Arial" charset="0"/>
              </a:defRPr>
            </a:lvl6pPr>
            <a:lvl7pPr marL="2971800" indent="-228600" eaLnBrk="0" fontAlgn="base" hangingPunct="0">
              <a:spcBef>
                <a:spcPct val="20000"/>
              </a:spcBef>
              <a:spcAft>
                <a:spcPct val="0"/>
              </a:spcAft>
              <a:buChar char="»"/>
              <a:defRPr sz="2000" b="1">
                <a:solidFill>
                  <a:schemeClr val="bg1"/>
                </a:solidFill>
                <a:latin typeface="Arial" charset="0"/>
              </a:defRPr>
            </a:lvl7pPr>
            <a:lvl8pPr marL="3429000" indent="-228600" eaLnBrk="0" fontAlgn="base" hangingPunct="0">
              <a:spcBef>
                <a:spcPct val="20000"/>
              </a:spcBef>
              <a:spcAft>
                <a:spcPct val="0"/>
              </a:spcAft>
              <a:buChar char="»"/>
              <a:defRPr sz="2000" b="1">
                <a:solidFill>
                  <a:schemeClr val="bg1"/>
                </a:solidFill>
                <a:latin typeface="Arial" charset="0"/>
              </a:defRPr>
            </a:lvl8pPr>
            <a:lvl9pPr marL="3886200" indent="-228600" eaLnBrk="0" fontAlgn="base" hangingPunct="0">
              <a:spcBef>
                <a:spcPct val="20000"/>
              </a:spcBef>
              <a:spcAft>
                <a:spcPct val="0"/>
              </a:spcAft>
              <a:buChar char="»"/>
              <a:defRPr sz="2000" b="1">
                <a:solidFill>
                  <a:schemeClr val="bg1"/>
                </a:solidFill>
                <a:latin typeface="Arial" charset="0"/>
              </a:defRPr>
            </a:lvl9pPr>
          </a:lstStyle>
          <a:p>
            <a:pPr>
              <a:spcBef>
                <a:spcPct val="0"/>
              </a:spcBef>
              <a:buFontTx/>
              <a:buNone/>
            </a:pPr>
            <a:r>
              <a:rPr lang="en-US" altLang="en-US" sz="1600" b="0">
                <a:solidFill>
                  <a:schemeClr val="tx2"/>
                </a:solidFill>
              </a:rPr>
              <a:t>A 5% probably of a M7.8+ in 1 year assessed based on expert judgement</a:t>
            </a:r>
          </a:p>
        </p:txBody>
      </p:sp>
      <p:sp>
        <p:nvSpPr>
          <p:cNvPr id="17414" name="TextBox 3"/>
          <p:cNvSpPr txBox="1">
            <a:spLocks noChangeArrowheads="1"/>
          </p:cNvSpPr>
          <p:nvPr/>
        </p:nvSpPr>
        <p:spPr bwMode="auto">
          <a:xfrm flipH="1">
            <a:off x="5940245" y="4467563"/>
            <a:ext cx="60071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600" b="1">
                <a:solidFill>
                  <a:schemeClr val="bg1"/>
                </a:solidFill>
                <a:latin typeface="Arial" charset="0"/>
              </a:defRPr>
            </a:lvl1pPr>
            <a:lvl2pPr marL="742950" indent="-285750">
              <a:spcBef>
                <a:spcPct val="20000"/>
              </a:spcBef>
              <a:buChar char="–"/>
              <a:defRPr sz="2600" b="1">
                <a:solidFill>
                  <a:schemeClr val="bg1"/>
                </a:solidFill>
                <a:latin typeface="Arial" charset="0"/>
              </a:defRPr>
            </a:lvl2pPr>
            <a:lvl3pPr marL="1143000" indent="-228600">
              <a:spcBef>
                <a:spcPct val="20000"/>
              </a:spcBef>
              <a:buChar char="•"/>
              <a:defRPr sz="2400" b="1">
                <a:solidFill>
                  <a:schemeClr val="bg1"/>
                </a:solidFill>
                <a:latin typeface="Arial" charset="0"/>
              </a:defRPr>
            </a:lvl3pPr>
            <a:lvl4pPr marL="1600200" indent="-228600">
              <a:spcBef>
                <a:spcPct val="20000"/>
              </a:spcBef>
              <a:buChar char="–"/>
              <a:defRPr sz="2000" b="1">
                <a:solidFill>
                  <a:schemeClr val="bg1"/>
                </a:solidFill>
                <a:latin typeface="Arial" charset="0"/>
              </a:defRPr>
            </a:lvl4pPr>
            <a:lvl5pPr marL="2057400" indent="-228600">
              <a:spcBef>
                <a:spcPct val="20000"/>
              </a:spcBef>
              <a:buChar char="»"/>
              <a:defRPr sz="2000" b="1">
                <a:solidFill>
                  <a:schemeClr val="bg1"/>
                </a:solidFill>
                <a:latin typeface="Arial" charset="0"/>
              </a:defRPr>
            </a:lvl5pPr>
            <a:lvl6pPr marL="2514600" indent="-228600" eaLnBrk="0" fontAlgn="base" hangingPunct="0">
              <a:spcBef>
                <a:spcPct val="20000"/>
              </a:spcBef>
              <a:spcAft>
                <a:spcPct val="0"/>
              </a:spcAft>
              <a:buChar char="»"/>
              <a:defRPr sz="2000" b="1">
                <a:solidFill>
                  <a:schemeClr val="bg1"/>
                </a:solidFill>
                <a:latin typeface="Arial" charset="0"/>
              </a:defRPr>
            </a:lvl6pPr>
            <a:lvl7pPr marL="2971800" indent="-228600" eaLnBrk="0" fontAlgn="base" hangingPunct="0">
              <a:spcBef>
                <a:spcPct val="20000"/>
              </a:spcBef>
              <a:spcAft>
                <a:spcPct val="0"/>
              </a:spcAft>
              <a:buChar char="»"/>
              <a:defRPr sz="2000" b="1">
                <a:solidFill>
                  <a:schemeClr val="bg1"/>
                </a:solidFill>
                <a:latin typeface="Arial" charset="0"/>
              </a:defRPr>
            </a:lvl7pPr>
            <a:lvl8pPr marL="3429000" indent="-228600" eaLnBrk="0" fontAlgn="base" hangingPunct="0">
              <a:spcBef>
                <a:spcPct val="20000"/>
              </a:spcBef>
              <a:spcAft>
                <a:spcPct val="0"/>
              </a:spcAft>
              <a:buChar char="»"/>
              <a:defRPr sz="2000" b="1">
                <a:solidFill>
                  <a:schemeClr val="bg1"/>
                </a:solidFill>
                <a:latin typeface="Arial" charset="0"/>
              </a:defRPr>
            </a:lvl8pPr>
            <a:lvl9pPr marL="3886200" indent="-228600" eaLnBrk="0" fontAlgn="base" hangingPunct="0">
              <a:spcBef>
                <a:spcPct val="20000"/>
              </a:spcBef>
              <a:spcAft>
                <a:spcPct val="0"/>
              </a:spcAft>
              <a:buChar char="»"/>
              <a:defRPr sz="2000" b="1">
                <a:solidFill>
                  <a:schemeClr val="bg1"/>
                </a:solidFill>
                <a:latin typeface="Arial" charset="0"/>
              </a:defRPr>
            </a:lvl9pPr>
          </a:lstStyle>
          <a:p>
            <a:pPr>
              <a:spcBef>
                <a:spcPct val="0"/>
              </a:spcBef>
              <a:buFontTx/>
              <a:buNone/>
            </a:pPr>
            <a:r>
              <a:rPr lang="en-US" altLang="en-US" sz="1800" b="0" dirty="0">
                <a:solidFill>
                  <a:schemeClr val="tx2"/>
                </a:solidFill>
              </a:rPr>
              <a:t>Reasoning based on a variety of lines of evidence</a:t>
            </a:r>
            <a:r>
              <a:rPr lang="en-US" altLang="en-US" sz="1800" b="0" dirty="0" smtClean="0">
                <a:solidFill>
                  <a:schemeClr val="tx2"/>
                </a:solidFill>
              </a:rPr>
              <a:t>, including</a:t>
            </a:r>
            <a:r>
              <a:rPr lang="en-US" altLang="en-US" sz="1800" b="0" dirty="0">
                <a:solidFill>
                  <a:schemeClr val="tx2"/>
                </a:solidFill>
              </a:rPr>
              <a:t>:  ~2x’s increase in seismicity rates during past SSEs, STEP/EEPAS model forecasts, clustering in synthetic catalogs of NZ earthquakes simulated over many seismic cycles, </a:t>
            </a:r>
            <a:r>
              <a:rPr lang="en-US" altLang="en-US" sz="1800" b="0" dirty="0" smtClean="0">
                <a:solidFill>
                  <a:schemeClr val="tx2"/>
                </a:solidFill>
              </a:rPr>
              <a:t>and </a:t>
            </a:r>
            <a:r>
              <a:rPr lang="en-US" altLang="en-US" sz="1800" b="0" dirty="0" err="1">
                <a:solidFill>
                  <a:schemeClr val="tx2"/>
                </a:solidFill>
              </a:rPr>
              <a:t>paleoseismic</a:t>
            </a:r>
            <a:r>
              <a:rPr lang="en-US" altLang="en-US" sz="1800" b="0" dirty="0">
                <a:solidFill>
                  <a:schemeClr val="tx2"/>
                </a:solidFill>
              </a:rPr>
              <a:t> evidence for temporal clustering of </a:t>
            </a:r>
            <a:r>
              <a:rPr lang="en-US" altLang="en-US" sz="1800" b="0" dirty="0" err="1">
                <a:solidFill>
                  <a:schemeClr val="tx2"/>
                </a:solidFill>
              </a:rPr>
              <a:t>Kekerengu</a:t>
            </a:r>
            <a:r>
              <a:rPr lang="en-US" altLang="en-US" sz="1800" b="0" dirty="0">
                <a:solidFill>
                  <a:schemeClr val="tx2"/>
                </a:solidFill>
              </a:rPr>
              <a:t> fault and subduction earthquakes</a:t>
            </a:r>
          </a:p>
        </p:txBody>
      </p:sp>
    </p:spTree>
    <p:extLst>
      <p:ext uri="{BB962C8B-B14F-4D97-AF65-F5344CB8AC3E}">
        <p14:creationId xmlns:p14="http://schemas.microsoft.com/office/powerpoint/2010/main" val="19717883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Modeling Work</a:t>
            </a:r>
            <a:endParaRPr lang="en-US" dirty="0"/>
          </a:p>
        </p:txBody>
      </p:sp>
      <p:sp>
        <p:nvSpPr>
          <p:cNvPr id="3" name="Content Placeholder 2"/>
          <p:cNvSpPr>
            <a:spLocks noGrp="1"/>
          </p:cNvSpPr>
          <p:nvPr>
            <p:ph idx="1"/>
          </p:nvPr>
        </p:nvSpPr>
        <p:spPr/>
        <p:txBody>
          <a:bodyPr/>
          <a:lstStyle/>
          <a:p>
            <a:r>
              <a:rPr lang="en-US" dirty="0" smtClean="0"/>
              <a:t>Inversion of coseismic, </a:t>
            </a:r>
            <a:r>
              <a:rPr lang="en-US" dirty="0" err="1" smtClean="0"/>
              <a:t>afterslip</a:t>
            </a:r>
            <a:r>
              <a:rPr lang="en-US" dirty="0" smtClean="0"/>
              <a:t>, and SSEs using PyLith-generated Green’s functions.</a:t>
            </a:r>
          </a:p>
          <a:p>
            <a:r>
              <a:rPr lang="en-US" dirty="0" smtClean="0"/>
              <a:t>Postseismic modeling of </a:t>
            </a:r>
            <a:r>
              <a:rPr lang="en-US" dirty="0" err="1" smtClean="0"/>
              <a:t>Kaikoura</a:t>
            </a:r>
            <a:r>
              <a:rPr lang="en-US" dirty="0" smtClean="0"/>
              <a:t> + </a:t>
            </a:r>
            <a:r>
              <a:rPr lang="en-US" dirty="0" err="1" smtClean="0"/>
              <a:t>afterslip</a:t>
            </a:r>
            <a:r>
              <a:rPr lang="en-US" dirty="0" smtClean="0"/>
              <a:t>.</a:t>
            </a:r>
            <a:endParaRPr lang="en-US" dirty="0"/>
          </a:p>
        </p:txBody>
      </p:sp>
    </p:spTree>
    <p:extLst>
      <p:ext uri="{BB962C8B-B14F-4D97-AF65-F5344CB8AC3E}">
        <p14:creationId xmlns:p14="http://schemas.microsoft.com/office/powerpoint/2010/main" val="18599417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586599"/>
          </a:xfrm>
        </p:spPr>
        <p:txBody>
          <a:bodyPr/>
          <a:lstStyle/>
          <a:p>
            <a:r>
              <a:rPr lang="en-US" dirty="0" smtClean="0"/>
              <a:t>Effects of material heterogeneity on SSE inversions</a:t>
            </a:r>
            <a:endParaRPr lang="en-US" dirty="0"/>
          </a:p>
        </p:txBody>
      </p:sp>
      <p:pic>
        <p:nvPicPr>
          <p:cNvPr id="3" name="Content Placeholder 7" descr="row1.tif"/>
          <p:cNvPicPr>
            <a:picLocks noChangeAspect="1"/>
          </p:cNvPicPr>
          <p:nvPr/>
        </p:nvPicPr>
        <p:blipFill>
          <a:blip r:embed="rId3">
            <a:extLst>
              <a:ext uri="{28A0092B-C50C-407E-A947-70E740481C1C}">
                <a14:useLocalDpi xmlns:a14="http://schemas.microsoft.com/office/drawing/2010/main" val="0"/>
              </a:ext>
            </a:extLst>
          </a:blip>
          <a:srcRect t="-37494" b="-37494"/>
          <a:stretch>
            <a:fillRect/>
          </a:stretch>
        </p:blipFill>
        <p:spPr>
          <a:xfrm>
            <a:off x="1981200" y="274638"/>
            <a:ext cx="8229600" cy="4525963"/>
          </a:xfrm>
          <a:prstGeom prst="rect">
            <a:avLst/>
          </a:prstGeom>
        </p:spPr>
      </p:pic>
      <p:pic>
        <p:nvPicPr>
          <p:cNvPr id="4" name="Content Placeholder 3" descr="row4.tif"/>
          <p:cNvPicPr>
            <a:picLocks noChangeAspect="1"/>
          </p:cNvPicPr>
          <p:nvPr/>
        </p:nvPicPr>
        <p:blipFill>
          <a:blip r:embed="rId4">
            <a:extLst>
              <a:ext uri="{28A0092B-C50C-407E-A947-70E740481C1C}">
                <a14:useLocalDpi xmlns:a14="http://schemas.microsoft.com/office/drawing/2010/main" val="0"/>
              </a:ext>
            </a:extLst>
          </a:blip>
          <a:srcRect t="-35729" b="-35729"/>
          <a:stretch>
            <a:fillRect/>
          </a:stretch>
        </p:blipFill>
        <p:spPr>
          <a:xfrm>
            <a:off x="1981200" y="2854842"/>
            <a:ext cx="8229600" cy="4525963"/>
          </a:xfrm>
          <a:prstGeom prst="rect">
            <a:avLst/>
          </a:prstGeom>
        </p:spPr>
      </p:pic>
      <p:sp>
        <p:nvSpPr>
          <p:cNvPr id="5" name="TextBox 4"/>
          <p:cNvSpPr txBox="1"/>
          <p:nvPr/>
        </p:nvSpPr>
        <p:spPr>
          <a:xfrm>
            <a:off x="3189767" y="861237"/>
            <a:ext cx="864339" cy="369332"/>
          </a:xfrm>
          <a:prstGeom prst="rect">
            <a:avLst/>
          </a:prstGeom>
          <a:noFill/>
        </p:spPr>
        <p:txBody>
          <a:bodyPr wrap="none" rtlCol="0">
            <a:spAutoFit/>
          </a:bodyPr>
          <a:lstStyle/>
          <a:p>
            <a:r>
              <a:rPr lang="en-US" smtClean="0"/>
              <a:t>Okada</a:t>
            </a:r>
            <a:endParaRPr lang="en-US"/>
          </a:p>
        </p:txBody>
      </p:sp>
      <p:sp>
        <p:nvSpPr>
          <p:cNvPr id="6" name="TextBox 5"/>
          <p:cNvSpPr txBox="1"/>
          <p:nvPr/>
        </p:nvSpPr>
        <p:spPr>
          <a:xfrm>
            <a:off x="5262673" y="861237"/>
            <a:ext cx="2044149" cy="369332"/>
          </a:xfrm>
          <a:prstGeom prst="rect">
            <a:avLst/>
          </a:prstGeom>
          <a:noFill/>
        </p:spPr>
        <p:txBody>
          <a:bodyPr wrap="none" rtlCol="0">
            <a:spAutoFit/>
          </a:bodyPr>
          <a:lstStyle/>
          <a:p>
            <a:r>
              <a:rPr lang="en-US" dirty="0" smtClean="0"/>
              <a:t>FE Homogeneous</a:t>
            </a:r>
            <a:endParaRPr lang="en-US" dirty="0"/>
          </a:p>
        </p:txBody>
      </p:sp>
      <p:sp>
        <p:nvSpPr>
          <p:cNvPr id="7" name="TextBox 6"/>
          <p:cNvSpPr txBox="1"/>
          <p:nvPr/>
        </p:nvSpPr>
        <p:spPr>
          <a:xfrm>
            <a:off x="7909112" y="861237"/>
            <a:ext cx="2121093" cy="369332"/>
          </a:xfrm>
          <a:prstGeom prst="rect">
            <a:avLst/>
          </a:prstGeom>
          <a:noFill/>
        </p:spPr>
        <p:txBody>
          <a:bodyPr wrap="none" rtlCol="0">
            <a:spAutoFit/>
          </a:bodyPr>
          <a:lstStyle/>
          <a:p>
            <a:r>
              <a:rPr lang="en-US" dirty="0" smtClean="0"/>
              <a:t>FE Heterogeneous</a:t>
            </a:r>
            <a:endParaRPr lang="en-US" dirty="0"/>
          </a:p>
        </p:txBody>
      </p:sp>
      <p:sp>
        <p:nvSpPr>
          <p:cNvPr id="8" name="TextBox 7"/>
          <p:cNvSpPr txBox="1"/>
          <p:nvPr/>
        </p:nvSpPr>
        <p:spPr>
          <a:xfrm>
            <a:off x="4561368" y="6315739"/>
            <a:ext cx="3076868" cy="369332"/>
          </a:xfrm>
          <a:prstGeom prst="rect">
            <a:avLst/>
          </a:prstGeom>
          <a:noFill/>
        </p:spPr>
        <p:txBody>
          <a:bodyPr wrap="none" rtlCol="0">
            <a:spAutoFit/>
          </a:bodyPr>
          <a:lstStyle/>
          <a:p>
            <a:r>
              <a:rPr lang="en-US" i="1" dirty="0" smtClean="0"/>
              <a:t>Williams and Wallace</a:t>
            </a:r>
            <a:r>
              <a:rPr lang="en-US" dirty="0" smtClean="0"/>
              <a:t>, 2015</a:t>
            </a:r>
            <a:endParaRPr lang="en-US" dirty="0"/>
          </a:p>
        </p:txBody>
      </p:sp>
    </p:spTree>
    <p:extLst>
      <p:ext uri="{BB962C8B-B14F-4D97-AF65-F5344CB8AC3E}">
        <p14:creationId xmlns:p14="http://schemas.microsoft.com/office/powerpoint/2010/main" val="567231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609600" y="1199408"/>
            <a:ext cx="10972800" cy="4926761"/>
          </a:xfrm>
        </p:spPr>
        <p:txBody>
          <a:bodyPr/>
          <a:lstStyle/>
          <a:p>
            <a:r>
              <a:rPr lang="en-US" dirty="0" smtClean="0"/>
              <a:t>The </a:t>
            </a:r>
            <a:r>
              <a:rPr lang="en-US" dirty="0" err="1" smtClean="0"/>
              <a:t>Kaikoura</a:t>
            </a:r>
            <a:r>
              <a:rPr lang="en-US" dirty="0" smtClean="0"/>
              <a:t> earthquake was an incredibly complex event, rupturing at least 21 crustal faults.</a:t>
            </a:r>
          </a:p>
          <a:p>
            <a:r>
              <a:rPr lang="en-US" dirty="0" smtClean="0"/>
              <a:t>There was a long temporal and spatial gap during the event </a:t>
            </a:r>
            <a:r>
              <a:rPr lang="mr-IN" dirty="0" smtClean="0"/>
              <a:t>–</a:t>
            </a:r>
            <a:r>
              <a:rPr lang="en-US" dirty="0" smtClean="0"/>
              <a:t> extremely unlikely in most cases.</a:t>
            </a:r>
          </a:p>
          <a:p>
            <a:r>
              <a:rPr lang="en-US" dirty="0" smtClean="0"/>
              <a:t>It is possible that the event also ruptured a portion of the Hikurangi subduction thrust that was previously thought to be permanently locked.</a:t>
            </a:r>
          </a:p>
          <a:p>
            <a:r>
              <a:rPr lang="en-US" dirty="0" smtClean="0"/>
              <a:t>The earthquake triggered widespread SSEs, </a:t>
            </a:r>
            <a:r>
              <a:rPr lang="en-US" dirty="0" err="1" smtClean="0"/>
              <a:t>afterslip</a:t>
            </a:r>
            <a:r>
              <a:rPr lang="en-US" dirty="0" smtClean="0"/>
              <a:t>,  and increased seismicity throughout New Zealand, primarily in the N. Island.</a:t>
            </a:r>
          </a:p>
          <a:p>
            <a:r>
              <a:rPr lang="en-US" dirty="0" smtClean="0"/>
              <a:t>The </a:t>
            </a:r>
            <a:r>
              <a:rPr lang="en-US" dirty="0" err="1" smtClean="0"/>
              <a:t>Kaikoura</a:t>
            </a:r>
            <a:r>
              <a:rPr lang="en-US" dirty="0" smtClean="0"/>
              <a:t> quake has increased the risk of large aftershocks significantly in surrounding regions, including Wellington.</a:t>
            </a:r>
          </a:p>
          <a:p>
            <a:endParaRPr lang="en-US" dirty="0"/>
          </a:p>
        </p:txBody>
      </p:sp>
    </p:spTree>
    <p:extLst>
      <p:ext uri="{BB962C8B-B14F-4D97-AF65-F5344CB8AC3E}">
        <p14:creationId xmlns:p14="http://schemas.microsoft.com/office/powerpoint/2010/main" val="7468883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638300" y="-100013"/>
            <a:ext cx="8915400" cy="1143001"/>
          </a:xfrm>
        </p:spPr>
        <p:txBody>
          <a:bodyPr/>
          <a:lstStyle/>
          <a:p>
            <a:r>
              <a:rPr lang="en-US" altLang="en-US"/>
              <a:t>Conclusions</a:t>
            </a:r>
          </a:p>
        </p:txBody>
      </p:sp>
      <p:sp>
        <p:nvSpPr>
          <p:cNvPr id="18435" name="Content Placeholder 2"/>
          <p:cNvSpPr>
            <a:spLocks noGrp="1"/>
          </p:cNvSpPr>
          <p:nvPr>
            <p:ph idx="1"/>
          </p:nvPr>
        </p:nvSpPr>
        <p:spPr>
          <a:xfrm>
            <a:off x="1350964" y="908051"/>
            <a:ext cx="9490075" cy="4525963"/>
          </a:xfrm>
        </p:spPr>
        <p:txBody>
          <a:bodyPr/>
          <a:lstStyle/>
          <a:p>
            <a:r>
              <a:rPr lang="en-US" altLang="en-US" sz="2200"/>
              <a:t>Widespread slow slip and afterslip occurred on the Hikurangi subduction zone during the weeks and months following the Kaikoura M7.8 earthquake</a:t>
            </a:r>
          </a:p>
          <a:p>
            <a:r>
              <a:rPr lang="en-US" altLang="en-US" sz="2200"/>
              <a:t>East coast triggered SSEs are the clearest example ever recorded of immediate, long-distance dynamic triggering (&gt;300 km) of large-scale SSEs</a:t>
            </a:r>
          </a:p>
          <a:p>
            <a:r>
              <a:rPr lang="en-US" altLang="en-US" sz="2200"/>
              <a:t>Shallow east coast SSEs triggered by dynamic stress changes, which is enhanced by presence of low-velocity sedimentary wedge of outer forearc</a:t>
            </a:r>
          </a:p>
          <a:p>
            <a:r>
              <a:rPr lang="en-US" altLang="en-US" sz="2200"/>
              <a:t>Deep, south Hikurangi SSEs were likely triggered by static stress changes</a:t>
            </a:r>
          </a:p>
          <a:p>
            <a:r>
              <a:rPr lang="en-US" altLang="en-US" sz="2200"/>
              <a:t>We observe clear, large afterslip on the subduction interface beneath the northern South Island</a:t>
            </a:r>
          </a:p>
          <a:p>
            <a:r>
              <a:rPr lang="en-US" altLang="en-US" sz="2200"/>
              <a:t>Assessing the impact of SSEs and afterslip on seismic hazard forecasts going forward is of extreme importance</a:t>
            </a:r>
          </a:p>
          <a:p>
            <a:endParaRPr lang="en-US" altLang="en-US" sz="2200"/>
          </a:p>
        </p:txBody>
      </p:sp>
    </p:spTree>
    <p:extLst>
      <p:ext uri="{BB962C8B-B14F-4D97-AF65-F5344CB8AC3E}">
        <p14:creationId xmlns:p14="http://schemas.microsoft.com/office/powerpoint/2010/main" val="6674536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Tectonic Setting</a:t>
            </a:r>
            <a:endParaRPr lang="en-US" dirty="0"/>
          </a:p>
        </p:txBody>
      </p:sp>
      <p:pic>
        <p:nvPicPr>
          <p:cNvPr id="5" name="Picture 4"/>
          <p:cNvPicPr>
            <a:picLocks noChangeAspect="1"/>
          </p:cNvPicPr>
          <p:nvPr/>
        </p:nvPicPr>
        <p:blipFill>
          <a:blip r:embed="rId3"/>
          <a:stretch>
            <a:fillRect/>
          </a:stretch>
        </p:blipFill>
        <p:spPr>
          <a:xfrm>
            <a:off x="609600" y="1417638"/>
            <a:ext cx="3964022" cy="503997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l="66437" t="47501" r="15"/>
          <a:stretch>
            <a:fillRect/>
          </a:stretch>
        </p:blipFill>
        <p:spPr bwMode="auto">
          <a:xfrm>
            <a:off x="4669679" y="1503908"/>
            <a:ext cx="4500000" cy="48674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p:cNvSpPr txBox="1"/>
          <p:nvPr/>
        </p:nvSpPr>
        <p:spPr>
          <a:xfrm>
            <a:off x="9452344" y="1503908"/>
            <a:ext cx="2530549" cy="4524315"/>
          </a:xfrm>
          <a:prstGeom prst="rect">
            <a:avLst/>
          </a:prstGeom>
          <a:noFill/>
        </p:spPr>
        <p:txBody>
          <a:bodyPr wrap="square" rtlCol="0">
            <a:spAutoFit/>
          </a:bodyPr>
          <a:lstStyle/>
          <a:p>
            <a:pPr marL="285750" indent="-285750">
              <a:buFont typeface="Arial" charset="0"/>
              <a:buChar char="•"/>
            </a:pPr>
            <a:r>
              <a:rPr lang="en-US" dirty="0" smtClean="0"/>
              <a:t>Near-normal convergence along N. portion of Hikurangi</a:t>
            </a:r>
          </a:p>
          <a:p>
            <a:pPr marL="285750" indent="-285750">
              <a:buFont typeface="Arial" charset="0"/>
              <a:buChar char="•"/>
            </a:pPr>
            <a:r>
              <a:rPr lang="en-US" dirty="0" smtClean="0"/>
              <a:t>Oblique convergence along S. portion</a:t>
            </a:r>
          </a:p>
          <a:p>
            <a:pPr marL="285750" indent="-285750">
              <a:buFont typeface="Arial" charset="0"/>
              <a:buChar char="•"/>
            </a:pPr>
            <a:r>
              <a:rPr lang="en-US" dirty="0" smtClean="0"/>
              <a:t>Transition into Marlborough Fault System.</a:t>
            </a:r>
          </a:p>
          <a:p>
            <a:pPr marL="285750" indent="-285750">
              <a:buFont typeface="Arial" charset="0"/>
              <a:buChar char="•"/>
            </a:pPr>
            <a:r>
              <a:rPr lang="en-US" dirty="0" smtClean="0"/>
              <a:t>Alpine Fault.</a:t>
            </a:r>
          </a:p>
          <a:p>
            <a:pPr marL="285750" indent="-285750">
              <a:buFont typeface="Arial" charset="0"/>
              <a:buChar char="•"/>
            </a:pPr>
            <a:r>
              <a:rPr lang="en-US" dirty="0" err="1" smtClean="0"/>
              <a:t>Puysegur</a:t>
            </a:r>
            <a:r>
              <a:rPr lang="en-US" dirty="0" smtClean="0"/>
              <a:t> Subduction Zone with opposite sense of subduction.</a:t>
            </a:r>
          </a:p>
          <a:p>
            <a:pPr marL="285750" indent="-285750">
              <a:buFont typeface="Arial" charset="0"/>
              <a:buChar char="•"/>
            </a:pPr>
            <a:endParaRPr lang="en-US" dirty="0"/>
          </a:p>
        </p:txBody>
      </p:sp>
    </p:spTree>
    <p:extLst>
      <p:ext uri="{BB962C8B-B14F-4D97-AF65-F5344CB8AC3E}">
        <p14:creationId xmlns:p14="http://schemas.microsoft.com/office/powerpoint/2010/main" val="18880304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Landslides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974182"/>
            <a:ext cx="5351813" cy="3570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p:cNvPicPr>
            <a:picLocks noChangeAspect="1"/>
          </p:cNvPicPr>
          <p:nvPr/>
        </p:nvPicPr>
        <p:blipFill>
          <a:blip r:embed="rId4">
            <a:extLst>
              <a:ext uri="{28A0092B-C50C-407E-A947-70E740481C1C}">
                <a14:useLocalDpi xmlns:a14="http://schemas.microsoft.com/office/drawing/2010/main" val="0"/>
              </a:ext>
            </a:extLst>
          </a:blip>
          <a:srcRect l="-2" r="850" b="16768"/>
          <a:stretch>
            <a:fillRect/>
          </a:stretch>
        </p:blipFill>
        <p:spPr bwMode="auto">
          <a:xfrm>
            <a:off x="6621113" y="410923"/>
            <a:ext cx="5171085" cy="6133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9"/>
          <p:cNvSpPr txBox="1">
            <a:spLocks noChangeArrowheads="1"/>
          </p:cNvSpPr>
          <p:nvPr/>
        </p:nvSpPr>
        <p:spPr bwMode="auto">
          <a:xfrm>
            <a:off x="609600" y="6174778"/>
            <a:ext cx="3835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NZ" altLang="x-none" dirty="0">
                <a:solidFill>
                  <a:schemeClr val="bg1"/>
                </a:solidFill>
              </a:rPr>
              <a:t>Greywacke </a:t>
            </a:r>
            <a:r>
              <a:rPr lang="en-NZ" altLang="x-none" dirty="0" err="1">
                <a:solidFill>
                  <a:schemeClr val="bg1"/>
                </a:solidFill>
              </a:rPr>
              <a:t>landsdlide</a:t>
            </a:r>
            <a:r>
              <a:rPr lang="en-NZ" altLang="x-none" dirty="0">
                <a:solidFill>
                  <a:schemeClr val="bg1"/>
                </a:solidFill>
              </a:rPr>
              <a:t>, State Highway 1</a:t>
            </a:r>
          </a:p>
        </p:txBody>
      </p:sp>
      <p:sp>
        <p:nvSpPr>
          <p:cNvPr id="6" name="TextBox 7"/>
          <p:cNvSpPr txBox="1">
            <a:spLocks noChangeArrowheads="1"/>
          </p:cNvSpPr>
          <p:nvPr/>
        </p:nvSpPr>
        <p:spPr bwMode="auto">
          <a:xfrm>
            <a:off x="324097" y="1417638"/>
            <a:ext cx="629701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600" b="1">
                <a:solidFill>
                  <a:schemeClr val="bg1"/>
                </a:solidFill>
                <a:latin typeface="Arial" charset="0"/>
              </a:defRPr>
            </a:lvl1pPr>
            <a:lvl2pPr marL="742950" indent="-285750">
              <a:spcBef>
                <a:spcPct val="20000"/>
              </a:spcBef>
              <a:buChar char="–"/>
              <a:defRPr sz="2600" b="1">
                <a:solidFill>
                  <a:schemeClr val="bg1"/>
                </a:solidFill>
                <a:latin typeface="Arial" charset="0"/>
              </a:defRPr>
            </a:lvl2pPr>
            <a:lvl3pPr marL="1143000" indent="-228600">
              <a:spcBef>
                <a:spcPct val="20000"/>
              </a:spcBef>
              <a:buChar char="•"/>
              <a:defRPr sz="2400" b="1">
                <a:solidFill>
                  <a:schemeClr val="bg1"/>
                </a:solidFill>
                <a:latin typeface="Arial" charset="0"/>
              </a:defRPr>
            </a:lvl3pPr>
            <a:lvl4pPr marL="1600200" indent="-228600">
              <a:spcBef>
                <a:spcPct val="20000"/>
              </a:spcBef>
              <a:buChar char="–"/>
              <a:defRPr sz="2000" b="1">
                <a:solidFill>
                  <a:schemeClr val="bg1"/>
                </a:solidFill>
                <a:latin typeface="Arial" charset="0"/>
              </a:defRPr>
            </a:lvl4pPr>
            <a:lvl5pPr marL="2057400" indent="-228600">
              <a:spcBef>
                <a:spcPct val="20000"/>
              </a:spcBef>
              <a:buChar char="»"/>
              <a:defRPr sz="2000" b="1">
                <a:solidFill>
                  <a:schemeClr val="bg1"/>
                </a:solidFill>
                <a:latin typeface="Arial" charset="0"/>
              </a:defRPr>
            </a:lvl5pPr>
            <a:lvl6pPr marL="2514600" indent="-228600" eaLnBrk="0" fontAlgn="base" hangingPunct="0">
              <a:spcBef>
                <a:spcPct val="20000"/>
              </a:spcBef>
              <a:spcAft>
                <a:spcPct val="0"/>
              </a:spcAft>
              <a:buChar char="»"/>
              <a:defRPr sz="2000" b="1">
                <a:solidFill>
                  <a:schemeClr val="bg1"/>
                </a:solidFill>
                <a:latin typeface="Arial" charset="0"/>
              </a:defRPr>
            </a:lvl6pPr>
            <a:lvl7pPr marL="2971800" indent="-228600" eaLnBrk="0" fontAlgn="base" hangingPunct="0">
              <a:spcBef>
                <a:spcPct val="20000"/>
              </a:spcBef>
              <a:spcAft>
                <a:spcPct val="0"/>
              </a:spcAft>
              <a:buChar char="»"/>
              <a:defRPr sz="2000" b="1">
                <a:solidFill>
                  <a:schemeClr val="bg1"/>
                </a:solidFill>
                <a:latin typeface="Arial" charset="0"/>
              </a:defRPr>
            </a:lvl7pPr>
            <a:lvl8pPr marL="3429000" indent="-228600" eaLnBrk="0" fontAlgn="base" hangingPunct="0">
              <a:spcBef>
                <a:spcPct val="20000"/>
              </a:spcBef>
              <a:spcAft>
                <a:spcPct val="0"/>
              </a:spcAft>
              <a:buChar char="»"/>
              <a:defRPr sz="2000" b="1">
                <a:solidFill>
                  <a:schemeClr val="bg1"/>
                </a:solidFill>
                <a:latin typeface="Arial" charset="0"/>
              </a:defRPr>
            </a:lvl8pPr>
            <a:lvl9pPr marL="3886200" indent="-228600" eaLnBrk="0" fontAlgn="base" hangingPunct="0">
              <a:spcBef>
                <a:spcPct val="20000"/>
              </a:spcBef>
              <a:spcAft>
                <a:spcPct val="0"/>
              </a:spcAft>
              <a:buChar char="»"/>
              <a:defRPr sz="2000" b="1">
                <a:solidFill>
                  <a:schemeClr val="bg1"/>
                </a:solidFill>
                <a:latin typeface="Arial" charset="0"/>
              </a:defRPr>
            </a:lvl9pPr>
          </a:lstStyle>
          <a:p>
            <a:pPr>
              <a:spcBef>
                <a:spcPct val="0"/>
              </a:spcBef>
              <a:buFontTx/>
              <a:buNone/>
            </a:pPr>
            <a:r>
              <a:rPr lang="en-US" altLang="en-US" sz="1800" dirty="0">
                <a:solidFill>
                  <a:schemeClr val="tx2"/>
                </a:solidFill>
              </a:rPr>
              <a:t>GNS estimates that 80,000 to 100,000 landslides</a:t>
            </a:r>
          </a:p>
          <a:p>
            <a:pPr>
              <a:spcBef>
                <a:spcPct val="0"/>
              </a:spcBef>
              <a:buFontTx/>
              <a:buNone/>
            </a:pPr>
            <a:r>
              <a:rPr lang="en-US" altLang="en-US" sz="1800" dirty="0">
                <a:solidFill>
                  <a:schemeClr val="tx2"/>
                </a:solidFill>
              </a:rPr>
              <a:t>were triggered by the earthquake and subsequent aftershocks.</a:t>
            </a:r>
          </a:p>
          <a:p>
            <a:pPr>
              <a:spcBef>
                <a:spcPct val="0"/>
              </a:spcBef>
              <a:buFontTx/>
              <a:buNone/>
            </a:pPr>
            <a:endParaRPr lang="en-US" altLang="en-US" sz="1600" dirty="0">
              <a:solidFill>
                <a:schemeClr val="tx2"/>
              </a:solidFill>
            </a:endParaRPr>
          </a:p>
          <a:p>
            <a:pPr>
              <a:spcBef>
                <a:spcPct val="0"/>
              </a:spcBef>
              <a:buFontTx/>
              <a:buNone/>
            </a:pPr>
            <a:r>
              <a:rPr lang="en-US" altLang="en-US" sz="1800" dirty="0">
                <a:solidFill>
                  <a:schemeClr val="tx2"/>
                </a:solidFill>
              </a:rPr>
              <a:t>~50 of them yielded significant </a:t>
            </a:r>
            <a:r>
              <a:rPr lang="en-US" altLang="en-US" sz="1800" dirty="0" smtClean="0">
                <a:solidFill>
                  <a:schemeClr val="tx2"/>
                </a:solidFill>
              </a:rPr>
              <a:t>dams </a:t>
            </a:r>
            <a:r>
              <a:rPr lang="en-US" altLang="en-US" sz="1800" dirty="0">
                <a:solidFill>
                  <a:schemeClr val="tx2"/>
                </a:solidFill>
              </a:rPr>
              <a:t>(lakes &amp; ponds</a:t>
            </a:r>
            <a:r>
              <a:rPr lang="en-US" altLang="en-US" sz="1800" dirty="0" smtClean="0">
                <a:solidFill>
                  <a:schemeClr val="tx2"/>
                </a:solidFill>
              </a:rPr>
              <a:t>)</a:t>
            </a:r>
            <a:endParaRPr lang="en-US" altLang="en-US" sz="1800" dirty="0">
              <a:solidFill>
                <a:schemeClr val="tx2"/>
              </a:solidFill>
            </a:endParaRPr>
          </a:p>
        </p:txBody>
      </p:sp>
    </p:spTree>
    <p:extLst>
      <p:ext uri="{BB962C8B-B14F-4D97-AF65-F5344CB8AC3E}">
        <p14:creationId xmlns:p14="http://schemas.microsoft.com/office/powerpoint/2010/main" val="553431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Ground Motions</a:t>
            </a:r>
            <a:endParaRPr lang="en-US" dirty="0"/>
          </a:p>
        </p:txBody>
      </p:sp>
      <p:sp>
        <p:nvSpPr>
          <p:cNvPr id="10" name="Rectangle 9"/>
          <p:cNvSpPr/>
          <p:nvPr/>
        </p:nvSpPr>
        <p:spPr>
          <a:xfrm>
            <a:off x="1" y="1415748"/>
            <a:ext cx="2560320" cy="3623611"/>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557213" lvl="1" indent="-214313" eaLnBrk="1" hangingPunct="1">
              <a:spcAft>
                <a:spcPts val="600"/>
              </a:spcAft>
              <a:buFont typeface="Arial" panose="020B0604020202020204" pitchFamily="34" charset="0"/>
              <a:buChar char="•"/>
              <a:defRPr/>
            </a:pPr>
            <a:r>
              <a:rPr lang="en-NZ" altLang="en-US" sz="2000" kern="1200" dirty="0">
                <a:solidFill>
                  <a:schemeClr val="tx2"/>
                </a:solidFill>
                <a:ea typeface="ＭＳ Ｐゴシック" charset="0"/>
                <a:cs typeface="ＭＳ Ｐゴシック" charset="0"/>
              </a:rPr>
              <a:t>Peak Ground Acceleration (PGA) confirmed &gt; 1 g at both ends of rupture</a:t>
            </a:r>
          </a:p>
          <a:p>
            <a:pPr marL="557213" lvl="1" indent="-214313" eaLnBrk="1" hangingPunct="1">
              <a:spcAft>
                <a:spcPts val="600"/>
              </a:spcAft>
              <a:buFont typeface="Arial" panose="020B0604020202020204" pitchFamily="34" charset="0"/>
              <a:buChar char="•"/>
              <a:defRPr/>
            </a:pPr>
            <a:r>
              <a:rPr lang="en-NZ" altLang="en-US" sz="2000" kern="1200" dirty="0">
                <a:solidFill>
                  <a:schemeClr val="tx2"/>
                </a:solidFill>
                <a:ea typeface="ＭＳ Ｐゴシック" charset="0"/>
                <a:cs typeface="ＭＳ Ｐゴシック" charset="0"/>
              </a:rPr>
              <a:t>Ground shaking significantly lower in Christchurch than Wellington</a:t>
            </a:r>
            <a:endParaRPr lang="en-NZ" altLang="en-US" sz="1350" kern="1200" dirty="0">
              <a:solidFill>
                <a:schemeClr val="tx2"/>
              </a:solidFill>
              <a:ea typeface="ＭＳ Ｐゴシック" charset="0"/>
              <a:cs typeface="ＭＳ Ｐゴシック"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98763" y="1561798"/>
            <a:ext cx="5616575" cy="426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2798763" y="1557036"/>
            <a:ext cx="37607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hangingPunct="1">
              <a:spcBef>
                <a:spcPct val="0"/>
              </a:spcBef>
              <a:buFontTx/>
              <a:buNone/>
            </a:pPr>
            <a:r>
              <a:rPr lang="en-NZ" altLang="en-US" sz="1200" b="0" kern="1200">
                <a:solidFill>
                  <a:srgbClr val="4B4B4B"/>
                </a:solidFill>
                <a:ea typeface="ＭＳ Ｐゴシック" charset="-128"/>
              </a:rPr>
              <a:t>N. Horspool</a:t>
            </a:r>
          </a:p>
        </p:txBody>
      </p:sp>
      <p:sp>
        <p:nvSpPr>
          <p:cNvPr id="14" name="Rectangle 13"/>
          <p:cNvSpPr>
            <a:spLocks noChangeArrowheads="1"/>
          </p:cNvSpPr>
          <p:nvPr/>
        </p:nvSpPr>
        <p:spPr bwMode="auto">
          <a:xfrm>
            <a:off x="4946650" y="3854148"/>
            <a:ext cx="21748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lvl="1" eaLnBrk="1" hangingPunct="1">
              <a:spcBef>
                <a:spcPct val="0"/>
              </a:spcBef>
              <a:buFontTx/>
              <a:buNone/>
              <a:defRPr/>
            </a:pPr>
            <a:r>
              <a:rPr lang="en-NZ" altLang="en-US" sz="1600" kern="1200" dirty="0"/>
              <a:t>New Zealand </a:t>
            </a:r>
            <a:r>
              <a:rPr lang="en-NZ" altLang="en-US" sz="1600" kern="1200" dirty="0" err="1"/>
              <a:t>ShakeMap</a:t>
            </a:r>
            <a:r>
              <a:rPr lang="en-NZ" altLang="en-US" sz="1600" kern="1200" dirty="0"/>
              <a:t>:</a:t>
            </a:r>
          </a:p>
          <a:p>
            <a:pPr marL="742950" lvl="1" indent="-285750" eaLnBrk="1" hangingPunct="1">
              <a:spcBef>
                <a:spcPct val="0"/>
              </a:spcBef>
              <a:buFont typeface="Arial" panose="020B0604020202020204" pitchFamily="34" charset="0"/>
              <a:buChar char="•"/>
              <a:defRPr/>
            </a:pPr>
            <a:r>
              <a:rPr lang="en-NZ" altLang="en-US" sz="1600" kern="1200" dirty="0"/>
              <a:t>MM VIII, </a:t>
            </a:r>
          </a:p>
          <a:p>
            <a:pPr marL="742950" lvl="1" indent="-285750" eaLnBrk="1" hangingPunct="1">
              <a:spcBef>
                <a:spcPct val="0"/>
              </a:spcBef>
              <a:buFont typeface="Arial" panose="020B0604020202020204" pitchFamily="34" charset="0"/>
              <a:buChar char="•"/>
              <a:defRPr/>
            </a:pPr>
            <a:r>
              <a:rPr lang="en-NZ" altLang="en-US" sz="1600" kern="1200" dirty="0"/>
              <a:t>isolated pockets of MM IX</a:t>
            </a:r>
          </a:p>
          <a:p>
            <a:pPr lvl="1" eaLnBrk="1" hangingPunct="1">
              <a:spcBef>
                <a:spcPct val="0"/>
              </a:spcBef>
              <a:buFontTx/>
              <a:buNone/>
              <a:defRPr/>
            </a:pPr>
            <a:endParaRPr lang="en-NZ" altLang="en-US" sz="1500" kern="1200" dirty="0"/>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40588" y="1415748"/>
            <a:ext cx="4341812" cy="454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a:spLocks noChangeArrowheads="1"/>
          </p:cNvSpPr>
          <p:nvPr/>
        </p:nvSpPr>
        <p:spPr bwMode="auto">
          <a:xfrm>
            <a:off x="7531100" y="1576086"/>
            <a:ext cx="37607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hangingPunct="1">
              <a:spcBef>
                <a:spcPct val="0"/>
              </a:spcBef>
              <a:buFontTx/>
              <a:buNone/>
            </a:pPr>
            <a:r>
              <a:rPr lang="en-NZ" altLang="en-US" sz="1200" b="0" kern="1200">
                <a:solidFill>
                  <a:srgbClr val="4B4B4B"/>
                </a:solidFill>
                <a:ea typeface="ＭＳ Ｐゴシック" charset="-128"/>
              </a:rPr>
              <a:t>A. Kaiser</a:t>
            </a:r>
          </a:p>
        </p:txBody>
      </p:sp>
      <p:sp>
        <p:nvSpPr>
          <p:cNvPr id="17" name="5-Point Star 16"/>
          <p:cNvSpPr/>
          <p:nvPr/>
        </p:nvSpPr>
        <p:spPr>
          <a:xfrm>
            <a:off x="4427538" y="4278011"/>
            <a:ext cx="250825" cy="215900"/>
          </a:xfrm>
          <a:prstGeom prst="star5">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solidFill>
                <a:srgbClr val="FFFFFF"/>
              </a:solidFill>
            </a:endParaRPr>
          </a:p>
        </p:txBody>
      </p:sp>
    </p:spTree>
    <p:extLst>
      <p:ext uri="{BB962C8B-B14F-4D97-AF65-F5344CB8AC3E}">
        <p14:creationId xmlns:p14="http://schemas.microsoft.com/office/powerpoint/2010/main" val="4179927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27083"/>
          </a:xfrm>
        </p:spPr>
        <p:txBody>
          <a:bodyPr/>
          <a:lstStyle/>
          <a:p>
            <a:r>
              <a:rPr lang="en-US" dirty="0" smtClean="0"/>
              <a:t>Tsunami</a:t>
            </a:r>
            <a:endParaRPr lang="en-US" dirty="0"/>
          </a:p>
        </p:txBody>
      </p:sp>
      <p:grpSp>
        <p:nvGrpSpPr>
          <p:cNvPr id="20" name="Group 19"/>
          <p:cNvGrpSpPr/>
          <p:nvPr/>
        </p:nvGrpSpPr>
        <p:grpSpPr>
          <a:xfrm>
            <a:off x="609600" y="1108797"/>
            <a:ext cx="4822825" cy="3657600"/>
            <a:chOff x="609600" y="1294662"/>
            <a:chExt cx="4822825" cy="365760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94662"/>
              <a:ext cx="482282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1735137" y="4476886"/>
              <a:ext cx="857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hangingPunct="1">
                <a:spcBef>
                  <a:spcPct val="0"/>
                </a:spcBef>
                <a:buFontTx/>
                <a:buNone/>
              </a:pPr>
              <a:r>
                <a:rPr lang="en-US" altLang="en-US" sz="1800" kern="1200">
                  <a:solidFill>
                    <a:schemeClr val="tx1"/>
                  </a:solidFill>
                  <a:ea typeface="ＭＳ Ｐゴシック" charset="-128"/>
                </a:rPr>
                <a:t>5m +</a:t>
              </a:r>
              <a:endParaRPr lang="en-NZ" altLang="en-US" sz="1800" kern="1200" dirty="0">
                <a:solidFill>
                  <a:schemeClr val="tx1"/>
                </a:solidFill>
                <a:ea typeface="ＭＳ Ｐゴシック" charset="-128"/>
              </a:endParaRPr>
            </a:p>
          </p:txBody>
        </p:sp>
        <p:sp>
          <p:nvSpPr>
            <p:cNvPr id="12" name="TextBox 11"/>
            <p:cNvSpPr txBox="1">
              <a:spLocks noChangeArrowheads="1"/>
            </p:cNvSpPr>
            <p:nvPr/>
          </p:nvSpPr>
          <p:spPr bwMode="auto">
            <a:xfrm>
              <a:off x="2592387" y="3416674"/>
              <a:ext cx="857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hangingPunct="1">
                <a:spcBef>
                  <a:spcPct val="0"/>
                </a:spcBef>
                <a:buFontTx/>
                <a:buNone/>
              </a:pPr>
              <a:r>
                <a:rPr lang="en-US" altLang="en-US" sz="1800" kern="1200">
                  <a:solidFill>
                    <a:schemeClr val="tx1"/>
                  </a:solidFill>
                  <a:ea typeface="ＭＳ Ｐゴシック" charset="-128"/>
                </a:rPr>
                <a:t>2m +</a:t>
              </a:r>
              <a:endParaRPr lang="en-NZ" altLang="en-US" sz="1800" kern="1200" dirty="0">
                <a:solidFill>
                  <a:schemeClr val="tx1"/>
                </a:solidFill>
                <a:ea typeface="ＭＳ Ｐゴシック" charset="-128"/>
              </a:endParaRPr>
            </a:p>
          </p:txBody>
        </p:sp>
        <p:sp>
          <p:nvSpPr>
            <p:cNvPr id="13" name="TextBox 12"/>
            <p:cNvSpPr txBox="1">
              <a:spLocks noChangeArrowheads="1"/>
            </p:cNvSpPr>
            <p:nvPr/>
          </p:nvSpPr>
          <p:spPr bwMode="auto">
            <a:xfrm>
              <a:off x="3433761" y="2170724"/>
              <a:ext cx="1219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hangingPunct="1">
                <a:spcBef>
                  <a:spcPct val="0"/>
                </a:spcBef>
                <a:buFontTx/>
                <a:buNone/>
              </a:pPr>
              <a:r>
                <a:rPr lang="en-US" altLang="en-US" sz="1800" kern="1200" dirty="0">
                  <a:solidFill>
                    <a:schemeClr val="tx1"/>
                  </a:solidFill>
                  <a:ea typeface="ＭＳ Ｐゴシック" charset="-128"/>
                </a:rPr>
                <a:t>0.5m +</a:t>
              </a:r>
              <a:endParaRPr lang="en-NZ" altLang="en-US" sz="1800" kern="1200" dirty="0">
                <a:solidFill>
                  <a:schemeClr val="tx1"/>
                </a:solidFill>
                <a:ea typeface="ＭＳ Ｐゴシック" charset="-128"/>
              </a:endParaRPr>
            </a:p>
          </p:txBody>
        </p:sp>
        <p:sp>
          <p:nvSpPr>
            <p:cNvPr id="14" name="5-Point Star 13"/>
            <p:cNvSpPr/>
            <p:nvPr/>
          </p:nvSpPr>
          <p:spPr>
            <a:xfrm>
              <a:off x="2163762" y="3432549"/>
              <a:ext cx="298450" cy="336550"/>
            </a:xfrm>
            <a:prstGeom prst="star5">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NZ" kern="1200"/>
            </a:p>
          </p:txBody>
        </p:sp>
      </p:grpSp>
      <p:pic>
        <p:nvPicPr>
          <p:cNvPr id="15" name="Picture 14" descr="tide guag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9198" y="885594"/>
            <a:ext cx="6131200" cy="4384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a:xfrm>
            <a:off x="359349" y="5184024"/>
            <a:ext cx="11473301" cy="1477328"/>
          </a:xfrm>
          <a:prstGeom prst="rect">
            <a:avLst/>
          </a:prstGeom>
        </p:spPr>
        <p:txBody>
          <a:bodyPr wrap="square">
            <a:spAutoFit/>
          </a:bodyPr>
          <a:lstStyle/>
          <a:p>
            <a:r>
              <a:rPr lang="en-US" dirty="0"/>
              <a:t>Tsunami waves were measured at tide gauges in </a:t>
            </a:r>
            <a:r>
              <a:rPr lang="en-US" dirty="0" err="1"/>
              <a:t>Kaikoura</a:t>
            </a:r>
            <a:r>
              <a:rPr lang="en-US" dirty="0"/>
              <a:t>, Wellington, Christchurch, and </a:t>
            </a:r>
            <a:r>
              <a:rPr lang="en-US" dirty="0" err="1"/>
              <a:t>Castlepoint</a:t>
            </a:r>
            <a:r>
              <a:rPr lang="en-US" dirty="0"/>
              <a:t>.</a:t>
            </a:r>
          </a:p>
          <a:p>
            <a:endParaRPr lang="en-US" dirty="0"/>
          </a:p>
          <a:p>
            <a:r>
              <a:rPr lang="en-US" dirty="0"/>
              <a:t>Preliminary tsunami modeling (e.g., </a:t>
            </a:r>
            <a:r>
              <a:rPr lang="en-US" i="1" dirty="0" err="1"/>
              <a:t>Hamling</a:t>
            </a:r>
            <a:r>
              <a:rPr lang="en-US" i="1" dirty="0"/>
              <a:t> et al, accepted</a:t>
            </a:r>
            <a:r>
              <a:rPr lang="en-US" dirty="0"/>
              <a:t>) using travel time inversions suggest that the source was long-wavelength seabed deformation somewhere in the coastal region between Cape Campbell and the southern </a:t>
            </a:r>
            <a:r>
              <a:rPr lang="en-US" dirty="0" err="1"/>
              <a:t>Kaikoura</a:t>
            </a:r>
            <a:r>
              <a:rPr lang="en-US" dirty="0"/>
              <a:t> coast.</a:t>
            </a:r>
          </a:p>
        </p:txBody>
      </p:sp>
    </p:spTree>
    <p:extLst>
      <p:ext uri="{BB962C8B-B14F-4D97-AF65-F5344CB8AC3E}">
        <p14:creationId xmlns:p14="http://schemas.microsoft.com/office/powerpoint/2010/main" val="19126279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US" altLang="en-US" sz="3200"/>
              <a:t>Earthquake Source: Aftershocks</a:t>
            </a:r>
          </a:p>
        </p:txBody>
      </p:sp>
      <p:sp>
        <p:nvSpPr>
          <p:cNvPr id="29699" name="TextBox 5"/>
          <p:cNvSpPr txBox="1">
            <a:spLocks noChangeArrowheads="1"/>
          </p:cNvSpPr>
          <p:nvPr/>
        </p:nvSpPr>
        <p:spPr bwMode="auto">
          <a:xfrm>
            <a:off x="1908175" y="6211889"/>
            <a:ext cx="4483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600" b="1">
                <a:solidFill>
                  <a:schemeClr val="bg1"/>
                </a:solidFill>
                <a:latin typeface="Arial" charset="0"/>
              </a:defRPr>
            </a:lvl1pPr>
            <a:lvl2pPr marL="742950" indent="-285750">
              <a:spcBef>
                <a:spcPct val="20000"/>
              </a:spcBef>
              <a:buChar char="–"/>
              <a:defRPr sz="2600" b="1">
                <a:solidFill>
                  <a:schemeClr val="bg1"/>
                </a:solidFill>
                <a:latin typeface="Arial" charset="0"/>
              </a:defRPr>
            </a:lvl2pPr>
            <a:lvl3pPr marL="1143000" indent="-228600">
              <a:spcBef>
                <a:spcPct val="20000"/>
              </a:spcBef>
              <a:buChar char="•"/>
              <a:defRPr sz="2400" b="1">
                <a:solidFill>
                  <a:schemeClr val="bg1"/>
                </a:solidFill>
                <a:latin typeface="Arial" charset="0"/>
              </a:defRPr>
            </a:lvl3pPr>
            <a:lvl4pPr marL="1600200" indent="-228600">
              <a:spcBef>
                <a:spcPct val="20000"/>
              </a:spcBef>
              <a:buChar char="–"/>
              <a:defRPr sz="2000" b="1">
                <a:solidFill>
                  <a:schemeClr val="bg1"/>
                </a:solidFill>
                <a:latin typeface="Arial" charset="0"/>
              </a:defRPr>
            </a:lvl4pPr>
            <a:lvl5pPr marL="2057400" indent="-228600">
              <a:spcBef>
                <a:spcPct val="20000"/>
              </a:spcBef>
              <a:buChar char="»"/>
              <a:defRPr sz="2000" b="1">
                <a:solidFill>
                  <a:schemeClr val="bg1"/>
                </a:solidFill>
                <a:latin typeface="Arial" charset="0"/>
              </a:defRPr>
            </a:lvl5pPr>
            <a:lvl6pPr marL="2514600" indent="-228600" eaLnBrk="0" fontAlgn="base" hangingPunct="0">
              <a:spcBef>
                <a:spcPct val="20000"/>
              </a:spcBef>
              <a:spcAft>
                <a:spcPct val="0"/>
              </a:spcAft>
              <a:buChar char="»"/>
              <a:defRPr sz="2000" b="1">
                <a:solidFill>
                  <a:schemeClr val="bg1"/>
                </a:solidFill>
                <a:latin typeface="Arial" charset="0"/>
              </a:defRPr>
            </a:lvl6pPr>
            <a:lvl7pPr marL="2971800" indent="-228600" eaLnBrk="0" fontAlgn="base" hangingPunct="0">
              <a:spcBef>
                <a:spcPct val="20000"/>
              </a:spcBef>
              <a:spcAft>
                <a:spcPct val="0"/>
              </a:spcAft>
              <a:buChar char="»"/>
              <a:defRPr sz="2000" b="1">
                <a:solidFill>
                  <a:schemeClr val="bg1"/>
                </a:solidFill>
                <a:latin typeface="Arial" charset="0"/>
              </a:defRPr>
            </a:lvl7pPr>
            <a:lvl8pPr marL="3429000" indent="-228600" eaLnBrk="0" fontAlgn="base" hangingPunct="0">
              <a:spcBef>
                <a:spcPct val="20000"/>
              </a:spcBef>
              <a:spcAft>
                <a:spcPct val="0"/>
              </a:spcAft>
              <a:buChar char="»"/>
              <a:defRPr sz="2000" b="1">
                <a:solidFill>
                  <a:schemeClr val="bg1"/>
                </a:solidFill>
                <a:latin typeface="Arial" charset="0"/>
              </a:defRPr>
            </a:lvl8pPr>
            <a:lvl9pPr marL="3886200" indent="-228600" eaLnBrk="0" fontAlgn="base" hangingPunct="0">
              <a:spcBef>
                <a:spcPct val="20000"/>
              </a:spcBef>
              <a:spcAft>
                <a:spcPct val="0"/>
              </a:spcAft>
              <a:buChar char="»"/>
              <a:defRPr sz="2000" b="1">
                <a:solidFill>
                  <a:schemeClr val="bg1"/>
                </a:solidFill>
                <a:latin typeface="Arial" charset="0"/>
              </a:defRPr>
            </a:lvl9pPr>
          </a:lstStyle>
          <a:p>
            <a:pPr eaLnBrk="1" hangingPunct="1">
              <a:spcBef>
                <a:spcPct val="0"/>
              </a:spcBef>
              <a:buFontTx/>
              <a:buNone/>
            </a:pPr>
            <a:r>
              <a:rPr lang="en-NZ" altLang="en-US" sz="1400" b="0">
                <a:solidFill>
                  <a:srgbClr val="4B4B4B"/>
                </a:solidFill>
                <a:ea typeface="ＭＳ Ｐゴシック" charset="-128"/>
              </a:rPr>
              <a:t>Stephen Bannister</a:t>
            </a:r>
          </a:p>
        </p:txBody>
      </p:sp>
      <p:grpSp>
        <p:nvGrpSpPr>
          <p:cNvPr id="29700" name="Group 1"/>
          <p:cNvGrpSpPr>
            <a:grpSpLocks/>
          </p:cNvGrpSpPr>
          <p:nvPr/>
        </p:nvGrpSpPr>
        <p:grpSpPr bwMode="auto">
          <a:xfrm>
            <a:off x="1587501" y="1409701"/>
            <a:ext cx="5641975" cy="4881563"/>
            <a:chOff x="63500" y="1409700"/>
            <a:chExt cx="5641975" cy="4881563"/>
          </a:xfrm>
        </p:grpSpPr>
        <p:pic>
          <p:nvPicPr>
            <p:cNvPr id="29703" name="Picture 9"/>
            <p:cNvPicPr>
              <a:picLocks noChangeAspect="1"/>
            </p:cNvPicPr>
            <p:nvPr/>
          </p:nvPicPr>
          <p:blipFill>
            <a:blip r:embed="rId3">
              <a:extLst>
                <a:ext uri="{28A0092B-C50C-407E-A947-70E740481C1C}">
                  <a14:useLocalDpi xmlns:a14="http://schemas.microsoft.com/office/drawing/2010/main" val="0"/>
                </a:ext>
              </a:extLst>
            </a:blip>
            <a:srcRect l="4230" t="33691" r="3172" b="9708"/>
            <a:stretch>
              <a:fillRect/>
            </a:stretch>
          </p:blipFill>
          <p:spPr bwMode="auto">
            <a:xfrm>
              <a:off x="63500" y="1409700"/>
              <a:ext cx="5641975" cy="488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704" name="Group 11"/>
            <p:cNvGrpSpPr>
              <a:grpSpLocks/>
            </p:cNvGrpSpPr>
            <p:nvPr/>
          </p:nvGrpSpPr>
          <p:grpSpPr bwMode="auto">
            <a:xfrm>
              <a:off x="760413" y="4083050"/>
              <a:ext cx="1333500" cy="1085850"/>
              <a:chOff x="761047" y="4083538"/>
              <a:chExt cx="1333500" cy="1084823"/>
            </a:xfrm>
          </p:grpSpPr>
          <p:sp>
            <p:nvSpPr>
              <p:cNvPr id="29706" name="TextBox 6"/>
              <p:cNvSpPr txBox="1">
                <a:spLocks noChangeArrowheads="1"/>
              </p:cNvSpPr>
              <p:nvPr/>
            </p:nvSpPr>
            <p:spPr bwMode="auto">
              <a:xfrm>
                <a:off x="761047" y="4083538"/>
                <a:ext cx="13335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600" b="1">
                    <a:solidFill>
                      <a:schemeClr val="bg1"/>
                    </a:solidFill>
                    <a:latin typeface="Arial" charset="0"/>
                  </a:defRPr>
                </a:lvl1pPr>
                <a:lvl2pPr marL="742950" indent="-285750">
                  <a:spcBef>
                    <a:spcPct val="20000"/>
                  </a:spcBef>
                  <a:buChar char="–"/>
                  <a:defRPr sz="2600" b="1">
                    <a:solidFill>
                      <a:schemeClr val="bg1"/>
                    </a:solidFill>
                    <a:latin typeface="Arial" charset="0"/>
                  </a:defRPr>
                </a:lvl2pPr>
                <a:lvl3pPr marL="1143000" indent="-228600">
                  <a:spcBef>
                    <a:spcPct val="20000"/>
                  </a:spcBef>
                  <a:buChar char="•"/>
                  <a:defRPr sz="2400" b="1">
                    <a:solidFill>
                      <a:schemeClr val="bg1"/>
                    </a:solidFill>
                    <a:latin typeface="Arial" charset="0"/>
                  </a:defRPr>
                </a:lvl3pPr>
                <a:lvl4pPr marL="1600200" indent="-228600">
                  <a:spcBef>
                    <a:spcPct val="20000"/>
                  </a:spcBef>
                  <a:buChar char="–"/>
                  <a:defRPr sz="2000" b="1">
                    <a:solidFill>
                      <a:schemeClr val="bg1"/>
                    </a:solidFill>
                    <a:latin typeface="Arial" charset="0"/>
                  </a:defRPr>
                </a:lvl4pPr>
                <a:lvl5pPr marL="2057400" indent="-228600">
                  <a:spcBef>
                    <a:spcPct val="20000"/>
                  </a:spcBef>
                  <a:buChar char="»"/>
                  <a:defRPr sz="2000" b="1">
                    <a:solidFill>
                      <a:schemeClr val="bg1"/>
                    </a:solidFill>
                    <a:latin typeface="Arial" charset="0"/>
                  </a:defRPr>
                </a:lvl5pPr>
                <a:lvl6pPr marL="2514600" indent="-228600" eaLnBrk="0" fontAlgn="base" hangingPunct="0">
                  <a:spcBef>
                    <a:spcPct val="20000"/>
                  </a:spcBef>
                  <a:spcAft>
                    <a:spcPct val="0"/>
                  </a:spcAft>
                  <a:buChar char="»"/>
                  <a:defRPr sz="2000" b="1">
                    <a:solidFill>
                      <a:schemeClr val="bg1"/>
                    </a:solidFill>
                    <a:latin typeface="Arial" charset="0"/>
                  </a:defRPr>
                </a:lvl6pPr>
                <a:lvl7pPr marL="2971800" indent="-228600" eaLnBrk="0" fontAlgn="base" hangingPunct="0">
                  <a:spcBef>
                    <a:spcPct val="20000"/>
                  </a:spcBef>
                  <a:spcAft>
                    <a:spcPct val="0"/>
                  </a:spcAft>
                  <a:buChar char="»"/>
                  <a:defRPr sz="2000" b="1">
                    <a:solidFill>
                      <a:schemeClr val="bg1"/>
                    </a:solidFill>
                    <a:latin typeface="Arial" charset="0"/>
                  </a:defRPr>
                </a:lvl7pPr>
                <a:lvl8pPr marL="3429000" indent="-228600" eaLnBrk="0" fontAlgn="base" hangingPunct="0">
                  <a:spcBef>
                    <a:spcPct val="20000"/>
                  </a:spcBef>
                  <a:spcAft>
                    <a:spcPct val="0"/>
                  </a:spcAft>
                  <a:buChar char="»"/>
                  <a:defRPr sz="2000" b="1">
                    <a:solidFill>
                      <a:schemeClr val="bg1"/>
                    </a:solidFill>
                    <a:latin typeface="Arial" charset="0"/>
                  </a:defRPr>
                </a:lvl8pPr>
                <a:lvl9pPr marL="3886200" indent="-228600" eaLnBrk="0" fontAlgn="base" hangingPunct="0">
                  <a:spcBef>
                    <a:spcPct val="20000"/>
                  </a:spcBef>
                  <a:spcAft>
                    <a:spcPct val="0"/>
                  </a:spcAft>
                  <a:buChar char="»"/>
                  <a:defRPr sz="2000" b="1">
                    <a:solidFill>
                      <a:schemeClr val="bg1"/>
                    </a:solidFill>
                    <a:latin typeface="Arial" charset="0"/>
                  </a:defRPr>
                </a:lvl9pPr>
              </a:lstStyle>
              <a:p>
                <a:pPr eaLnBrk="1" hangingPunct="1">
                  <a:spcBef>
                    <a:spcPct val="0"/>
                  </a:spcBef>
                  <a:buFontTx/>
                  <a:buNone/>
                </a:pPr>
                <a:r>
                  <a:rPr lang="en-NZ" altLang="en-US" sz="1800">
                    <a:solidFill>
                      <a:srgbClr val="4B4B4B"/>
                    </a:solidFill>
                    <a:ea typeface="ＭＳ Ｐゴシック" charset="-128"/>
                  </a:rPr>
                  <a:t>Epicentre M</a:t>
                </a:r>
                <a:r>
                  <a:rPr lang="en-NZ" altLang="en-US" sz="1800" baseline="-25000">
                    <a:solidFill>
                      <a:srgbClr val="4B4B4B"/>
                    </a:solidFill>
                    <a:ea typeface="ＭＳ Ｐゴシック" charset="-128"/>
                  </a:rPr>
                  <a:t>w</a:t>
                </a:r>
                <a:r>
                  <a:rPr lang="en-NZ" altLang="en-US" sz="1800">
                    <a:solidFill>
                      <a:srgbClr val="4B4B4B"/>
                    </a:solidFill>
                    <a:ea typeface="ＭＳ Ｐゴシック" charset="-128"/>
                  </a:rPr>
                  <a:t> 7.8</a:t>
                </a:r>
              </a:p>
            </p:txBody>
          </p:sp>
          <p:cxnSp>
            <p:nvCxnSpPr>
              <p:cNvPr id="9" name="Straight Arrow Connector 8"/>
              <p:cNvCxnSpPr/>
              <p:nvPr/>
            </p:nvCxnSpPr>
            <p:spPr>
              <a:xfrm>
                <a:off x="1297622" y="4646568"/>
                <a:ext cx="392112" cy="521793"/>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grpSp>
        <p:sp>
          <p:nvSpPr>
            <p:cNvPr id="11" name="5-Point Star 10"/>
            <p:cNvSpPr/>
            <p:nvPr/>
          </p:nvSpPr>
          <p:spPr bwMode="auto">
            <a:xfrm>
              <a:off x="1593850" y="5095875"/>
              <a:ext cx="400050" cy="434975"/>
            </a:xfrm>
            <a:prstGeom prst="star5">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NZ" dirty="0">
                <a:solidFill>
                  <a:srgbClr val="FFFFFF"/>
                </a:solidFill>
              </a:endParaRPr>
            </a:p>
          </p:txBody>
        </p:sp>
      </p:grpSp>
      <p:sp>
        <p:nvSpPr>
          <p:cNvPr id="29701" name="TextBox 11"/>
          <p:cNvSpPr txBox="1">
            <a:spLocks noChangeArrowheads="1"/>
          </p:cNvSpPr>
          <p:nvPr/>
        </p:nvSpPr>
        <p:spPr bwMode="auto">
          <a:xfrm>
            <a:off x="1452562" y="6596064"/>
            <a:ext cx="2403476"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600" b="1">
                <a:solidFill>
                  <a:schemeClr val="bg1"/>
                </a:solidFill>
                <a:latin typeface="Arial" charset="0"/>
              </a:defRPr>
            </a:lvl1pPr>
            <a:lvl2pPr marL="742950" indent="-285750">
              <a:spcBef>
                <a:spcPct val="20000"/>
              </a:spcBef>
              <a:buChar char="–"/>
              <a:defRPr sz="2600" b="1">
                <a:solidFill>
                  <a:schemeClr val="bg1"/>
                </a:solidFill>
                <a:latin typeface="Arial" charset="0"/>
              </a:defRPr>
            </a:lvl2pPr>
            <a:lvl3pPr marL="1143000" indent="-228600">
              <a:spcBef>
                <a:spcPct val="20000"/>
              </a:spcBef>
              <a:buChar char="•"/>
              <a:defRPr sz="2400" b="1">
                <a:solidFill>
                  <a:schemeClr val="bg1"/>
                </a:solidFill>
                <a:latin typeface="Arial" charset="0"/>
              </a:defRPr>
            </a:lvl3pPr>
            <a:lvl4pPr marL="1600200" indent="-228600">
              <a:spcBef>
                <a:spcPct val="20000"/>
              </a:spcBef>
              <a:buChar char="–"/>
              <a:defRPr sz="2000" b="1">
                <a:solidFill>
                  <a:schemeClr val="bg1"/>
                </a:solidFill>
                <a:latin typeface="Arial" charset="0"/>
              </a:defRPr>
            </a:lvl4pPr>
            <a:lvl5pPr marL="2057400" indent="-228600">
              <a:spcBef>
                <a:spcPct val="20000"/>
              </a:spcBef>
              <a:buChar char="»"/>
              <a:defRPr sz="2000" b="1">
                <a:solidFill>
                  <a:schemeClr val="bg1"/>
                </a:solidFill>
                <a:latin typeface="Arial" charset="0"/>
              </a:defRPr>
            </a:lvl5pPr>
            <a:lvl6pPr marL="2514600" indent="-228600" eaLnBrk="0" fontAlgn="base" hangingPunct="0">
              <a:spcBef>
                <a:spcPct val="20000"/>
              </a:spcBef>
              <a:spcAft>
                <a:spcPct val="0"/>
              </a:spcAft>
              <a:buChar char="»"/>
              <a:defRPr sz="2000" b="1">
                <a:solidFill>
                  <a:schemeClr val="bg1"/>
                </a:solidFill>
                <a:latin typeface="Arial" charset="0"/>
              </a:defRPr>
            </a:lvl6pPr>
            <a:lvl7pPr marL="2971800" indent="-228600" eaLnBrk="0" fontAlgn="base" hangingPunct="0">
              <a:spcBef>
                <a:spcPct val="20000"/>
              </a:spcBef>
              <a:spcAft>
                <a:spcPct val="0"/>
              </a:spcAft>
              <a:buChar char="»"/>
              <a:defRPr sz="2000" b="1">
                <a:solidFill>
                  <a:schemeClr val="bg1"/>
                </a:solidFill>
                <a:latin typeface="Arial" charset="0"/>
              </a:defRPr>
            </a:lvl7pPr>
            <a:lvl8pPr marL="3429000" indent="-228600" eaLnBrk="0" fontAlgn="base" hangingPunct="0">
              <a:spcBef>
                <a:spcPct val="20000"/>
              </a:spcBef>
              <a:spcAft>
                <a:spcPct val="0"/>
              </a:spcAft>
              <a:buChar char="»"/>
              <a:defRPr sz="2000" b="1">
                <a:solidFill>
                  <a:schemeClr val="bg1"/>
                </a:solidFill>
                <a:latin typeface="Arial" charset="0"/>
              </a:defRPr>
            </a:lvl8pPr>
            <a:lvl9pPr marL="3886200" indent="-228600" eaLnBrk="0" fontAlgn="base" hangingPunct="0">
              <a:spcBef>
                <a:spcPct val="20000"/>
              </a:spcBef>
              <a:spcAft>
                <a:spcPct val="0"/>
              </a:spcAft>
              <a:buChar char="»"/>
              <a:defRPr sz="2000" b="1">
                <a:solidFill>
                  <a:schemeClr val="bg1"/>
                </a:solidFill>
                <a:latin typeface="Arial" charset="0"/>
              </a:defRPr>
            </a:lvl9pPr>
          </a:lstStyle>
          <a:p>
            <a:pPr>
              <a:spcBef>
                <a:spcPct val="0"/>
              </a:spcBef>
              <a:buFontTx/>
              <a:buNone/>
            </a:pPr>
            <a:r>
              <a:rPr lang="en-NZ" altLang="en-US" sz="1100" b="0">
                <a:ea typeface="ＭＳ Ｐゴシック" charset="-128"/>
              </a:rPr>
              <a:t>(after Figure 2 of Kaiser et al. 2017)</a:t>
            </a:r>
          </a:p>
        </p:txBody>
      </p:sp>
      <p:pic>
        <p:nvPicPr>
          <p:cNvPr id="2970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49976" y="1400176"/>
            <a:ext cx="4454525" cy="489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4775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p:cNvPicPr>
          <p:nvPr/>
        </p:nvPicPr>
        <p:blipFill>
          <a:blip r:embed="rId3">
            <a:extLst>
              <a:ext uri="{28A0092B-C50C-407E-A947-70E740481C1C}">
                <a14:useLocalDpi xmlns:a14="http://schemas.microsoft.com/office/drawing/2010/main" val="0"/>
              </a:ext>
            </a:extLst>
          </a:blip>
          <a:srcRect l="41618" t="36188" r="22200" b="11964"/>
          <a:stretch>
            <a:fillRect/>
          </a:stretch>
        </p:blipFill>
        <p:spPr bwMode="auto">
          <a:xfrm>
            <a:off x="1217612" y="603353"/>
            <a:ext cx="5138218" cy="588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Content Placeholder 2"/>
          <p:cNvSpPr>
            <a:spLocks noGrp="1"/>
          </p:cNvSpPr>
          <p:nvPr>
            <p:ph idx="1"/>
          </p:nvPr>
        </p:nvSpPr>
        <p:spPr>
          <a:xfrm>
            <a:off x="6355830" y="2990143"/>
            <a:ext cx="5496834" cy="1319966"/>
          </a:xfrm>
        </p:spPr>
        <p:txBody>
          <a:bodyPr/>
          <a:lstStyle/>
          <a:p>
            <a:r>
              <a:rPr lang="en-US" altLang="en-US" sz="2400" dirty="0"/>
              <a:t>Most of the country affected</a:t>
            </a:r>
          </a:p>
          <a:p>
            <a:r>
              <a:rPr lang="en-US" altLang="en-US" sz="2400" dirty="0"/>
              <a:t>Obvious effects of ‘forward directivity’</a:t>
            </a:r>
            <a:endParaRPr lang="en-US" altLang="en-US" dirty="0"/>
          </a:p>
        </p:txBody>
      </p:sp>
      <p:sp>
        <p:nvSpPr>
          <p:cNvPr id="8" name="Title 1"/>
          <p:cNvSpPr txBox="1">
            <a:spLocks/>
          </p:cNvSpPr>
          <p:nvPr/>
        </p:nvSpPr>
        <p:spPr bwMode="auto">
          <a:xfrm>
            <a:off x="1251158" y="18738"/>
            <a:ext cx="9308893" cy="79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2800" b="1">
                <a:solidFill>
                  <a:srgbClr val="FC9200"/>
                </a:solidFill>
                <a:latin typeface="+mj-lt"/>
                <a:ea typeface="+mj-ea"/>
                <a:cs typeface="+mj-cs"/>
              </a:defRPr>
            </a:lvl1pPr>
            <a:lvl2pPr algn="l" rtl="0" eaLnBrk="0" fontAlgn="base" hangingPunct="0">
              <a:spcBef>
                <a:spcPct val="0"/>
              </a:spcBef>
              <a:spcAft>
                <a:spcPct val="0"/>
              </a:spcAft>
              <a:defRPr sz="2800" b="1">
                <a:solidFill>
                  <a:srgbClr val="FC9200"/>
                </a:solidFill>
                <a:latin typeface="Arial" charset="0"/>
              </a:defRPr>
            </a:lvl2pPr>
            <a:lvl3pPr algn="l" rtl="0" eaLnBrk="0" fontAlgn="base" hangingPunct="0">
              <a:spcBef>
                <a:spcPct val="0"/>
              </a:spcBef>
              <a:spcAft>
                <a:spcPct val="0"/>
              </a:spcAft>
              <a:defRPr sz="2800" b="1">
                <a:solidFill>
                  <a:srgbClr val="FC9200"/>
                </a:solidFill>
                <a:latin typeface="Arial" charset="0"/>
              </a:defRPr>
            </a:lvl3pPr>
            <a:lvl4pPr algn="l" rtl="0" eaLnBrk="0" fontAlgn="base" hangingPunct="0">
              <a:spcBef>
                <a:spcPct val="0"/>
              </a:spcBef>
              <a:spcAft>
                <a:spcPct val="0"/>
              </a:spcAft>
              <a:defRPr sz="2800" b="1">
                <a:solidFill>
                  <a:srgbClr val="FC9200"/>
                </a:solidFill>
                <a:latin typeface="Arial" charset="0"/>
              </a:defRPr>
            </a:lvl4pPr>
            <a:lvl5pPr algn="l" rtl="0" eaLnBrk="0" fontAlgn="base" hangingPunct="0">
              <a:spcBef>
                <a:spcPct val="0"/>
              </a:spcBef>
              <a:spcAft>
                <a:spcPct val="0"/>
              </a:spcAft>
              <a:defRPr sz="2800" b="1">
                <a:solidFill>
                  <a:srgbClr val="FC9200"/>
                </a:solidFill>
                <a:latin typeface="Arial" charset="0"/>
              </a:defRPr>
            </a:lvl5pPr>
            <a:lvl6pPr marL="457200" algn="l" rtl="0" fontAlgn="base">
              <a:spcBef>
                <a:spcPct val="0"/>
              </a:spcBef>
              <a:spcAft>
                <a:spcPct val="0"/>
              </a:spcAft>
              <a:defRPr sz="2800" b="1">
                <a:solidFill>
                  <a:srgbClr val="FC9200"/>
                </a:solidFill>
                <a:latin typeface="Arial" charset="0"/>
              </a:defRPr>
            </a:lvl6pPr>
            <a:lvl7pPr marL="914400" algn="l" rtl="0" fontAlgn="base">
              <a:spcBef>
                <a:spcPct val="0"/>
              </a:spcBef>
              <a:spcAft>
                <a:spcPct val="0"/>
              </a:spcAft>
              <a:defRPr sz="2800" b="1">
                <a:solidFill>
                  <a:srgbClr val="FC9200"/>
                </a:solidFill>
                <a:latin typeface="Arial" charset="0"/>
              </a:defRPr>
            </a:lvl7pPr>
            <a:lvl8pPr marL="1371600" algn="l" rtl="0" fontAlgn="base">
              <a:spcBef>
                <a:spcPct val="0"/>
              </a:spcBef>
              <a:spcAft>
                <a:spcPct val="0"/>
              </a:spcAft>
              <a:defRPr sz="2800" b="1">
                <a:solidFill>
                  <a:srgbClr val="FC9200"/>
                </a:solidFill>
                <a:latin typeface="Arial" charset="0"/>
              </a:defRPr>
            </a:lvl8pPr>
            <a:lvl9pPr marL="1828800" algn="l" rtl="0" fontAlgn="base">
              <a:spcBef>
                <a:spcPct val="0"/>
              </a:spcBef>
              <a:spcAft>
                <a:spcPct val="0"/>
              </a:spcAft>
              <a:defRPr sz="2800" b="1">
                <a:solidFill>
                  <a:srgbClr val="FC9200"/>
                </a:solidFill>
                <a:latin typeface="Arial" charset="0"/>
              </a:defRPr>
            </a:lvl9pPr>
          </a:lstStyle>
          <a:p>
            <a:pPr>
              <a:defRPr/>
            </a:pPr>
            <a:r>
              <a:rPr lang="en-US" altLang="en-US" kern="0" dirty="0" smtClean="0">
                <a:solidFill>
                  <a:schemeClr val="tx2"/>
                </a:solidFill>
              </a:rPr>
              <a:t>Seismicity Increase Immediately After </a:t>
            </a:r>
            <a:r>
              <a:rPr lang="en-US" altLang="en-US" kern="0">
                <a:solidFill>
                  <a:schemeClr val="tx2"/>
                </a:solidFill>
              </a:rPr>
              <a:t>the </a:t>
            </a:r>
            <a:r>
              <a:rPr lang="en-US" altLang="en-US" kern="0" smtClean="0">
                <a:solidFill>
                  <a:schemeClr val="tx2"/>
                </a:solidFill>
              </a:rPr>
              <a:t>Earthquake</a:t>
            </a:r>
            <a:endParaRPr lang="en-NZ" altLang="en-US" kern="0" dirty="0">
              <a:solidFill>
                <a:schemeClr val="tx2"/>
              </a:solidFill>
            </a:endParaRPr>
          </a:p>
        </p:txBody>
      </p:sp>
      <p:sp>
        <p:nvSpPr>
          <p:cNvPr id="39941" name="Title 1"/>
          <p:cNvSpPr>
            <a:spLocks noGrp="1"/>
          </p:cNvSpPr>
          <p:nvPr>
            <p:ph type="title"/>
          </p:nvPr>
        </p:nvSpPr>
        <p:spPr>
          <a:xfrm>
            <a:off x="2953895" y="5457171"/>
            <a:ext cx="4324350" cy="805668"/>
          </a:xfrm>
        </p:spPr>
        <p:txBody>
          <a:bodyPr/>
          <a:lstStyle/>
          <a:p>
            <a:r>
              <a:rPr lang="en-US" altLang="en-US" sz="2000">
                <a:solidFill>
                  <a:schemeClr val="tx1"/>
                </a:solidFill>
              </a:rPr>
              <a:t>Seismicity M&gt;2.5 </a:t>
            </a:r>
            <a:br>
              <a:rPr lang="en-US" altLang="en-US" sz="2000">
                <a:solidFill>
                  <a:schemeClr val="tx1"/>
                </a:solidFill>
              </a:rPr>
            </a:br>
            <a:r>
              <a:rPr lang="en-US" altLang="en-US" sz="2000">
                <a:solidFill>
                  <a:schemeClr val="tx1"/>
                </a:solidFill>
              </a:rPr>
              <a:t>in the first 2 days after the Mw7.8</a:t>
            </a:r>
          </a:p>
        </p:txBody>
      </p:sp>
    </p:spTree>
    <p:extLst>
      <p:ext uri="{BB962C8B-B14F-4D97-AF65-F5344CB8AC3E}">
        <p14:creationId xmlns:p14="http://schemas.microsoft.com/office/powerpoint/2010/main" val="569109588"/>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GNS_Science">
  <a:themeElements>
    <a:clrScheme name="Custom 1">
      <a:dk1>
        <a:srgbClr val="4B4B4B"/>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NS_Scienc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NS_Scienc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NS_Scienc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NS_Scienc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NS_Scienc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NS_Scienc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NS_Scienc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NS_Scienc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NS_Scienc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NS_Scienc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NS_Scienc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NS_Scienc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NS_Scienc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FAE480DE-D1B6-5D45-8A49-4BEB6C22FDD3}" vid="{EE618FAE-A06D-AD40-B678-F9F103F0FE3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GNS_white_WS</Template>
  <TotalTime>4534</TotalTime>
  <Words>2133</Words>
  <Application>Microsoft Macintosh PowerPoint</Application>
  <PresentationFormat>Widescreen</PresentationFormat>
  <Paragraphs>240</Paragraphs>
  <Slides>39</Slides>
  <Notes>12</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ＭＳ Ｐゴシック</vt:lpstr>
      <vt:lpstr>Arial</vt:lpstr>
      <vt:lpstr>Calibri</vt:lpstr>
      <vt:lpstr>Times New Roman</vt:lpstr>
      <vt:lpstr>GNS_Science</vt:lpstr>
      <vt:lpstr>A geodetic and seismic overview of the Kaikoura earthquake</vt:lpstr>
      <vt:lpstr>Most Important Aspect of the Kaikoura Earthquake</vt:lpstr>
      <vt:lpstr>Kaikoura Earthquake Summary</vt:lpstr>
      <vt:lpstr>Tectonic Setting</vt:lpstr>
      <vt:lpstr>Landslides</vt:lpstr>
      <vt:lpstr>Ground Motions</vt:lpstr>
      <vt:lpstr>Tsunami</vt:lpstr>
      <vt:lpstr>Earthquake Source: Aftershocks</vt:lpstr>
      <vt:lpstr>Seismicity M&gt;2.5  in the first 2 days after the Mw7.8</vt:lpstr>
      <vt:lpstr>PowerPoint Presentation</vt:lpstr>
      <vt:lpstr>Does the Hikurangi Subduction Zone Extend Further South?</vt:lpstr>
      <vt:lpstr>Geodetic Inversions Using InSAR and GPS (Ian Hamling)</vt:lpstr>
      <vt:lpstr>Inversion Results with Only Crustal Faults</vt:lpstr>
      <vt:lpstr>Was There Slip on the Southern Hikurangi?</vt:lpstr>
      <vt:lpstr>Was There Slip on the Southern Hikurangi?</vt:lpstr>
      <vt:lpstr>Was There Slip on the Southern Hikurangi?</vt:lpstr>
      <vt:lpstr>Implications:</vt:lpstr>
      <vt:lpstr>Implications:</vt:lpstr>
      <vt:lpstr>Video of Maximum Energy Release (Bill Fry)</vt:lpstr>
      <vt:lpstr>PowerPoint Presentation</vt:lpstr>
      <vt:lpstr>PowerPoint Presentation</vt:lpstr>
      <vt:lpstr>PowerPoint Presentation</vt:lpstr>
      <vt:lpstr>Kaikoura Modelled Surface Velocity and Tsunami Height Models (Yoshi Kaneko and Xiaoming Wang)</vt:lpstr>
      <vt:lpstr>Modelling the near field strong ground motion during the Kaikoura earthquake (Rafael Benites)</vt:lpstr>
      <vt:lpstr>PowerPoint Presentation</vt:lpstr>
      <vt:lpstr>Contributions from Each Fault</vt:lpstr>
      <vt:lpstr>Observed and Predicted Waveforms at Other Sites</vt:lpstr>
      <vt:lpstr>Triggered Slow Slip Following the Kaikoura Earthquake</vt:lpstr>
      <vt:lpstr>Slow slip and afterslip on the Hikurangi subduction interface following the Kaikoura M 7.8 earthquake</vt:lpstr>
      <vt:lpstr>Coulomb Stresses from Initial SSE Models</vt:lpstr>
      <vt:lpstr>Shallow east coast SSE lasted 2-3 weeks and migrated south over that period. Slip was equivalent to a Mw 7.1 </vt:lpstr>
      <vt:lpstr>PowerPoint Presentation</vt:lpstr>
      <vt:lpstr>Large slow slip triggered at southern Hikurangi (Kapiti region) as well as afterslip on the interface beneath the northern South Island</vt:lpstr>
      <vt:lpstr>PowerPoint Presentation</vt:lpstr>
      <vt:lpstr>Implications for hazard going forward—SSEs and afterslip surrounding the locked megathrust</vt:lpstr>
      <vt:lpstr>Future Modeling Work</vt:lpstr>
      <vt:lpstr>Effects of material heterogeneity on SSE inversions</vt:lpstr>
      <vt:lpstr>Summary</vt:lpstr>
      <vt:lpstr>Conclusions</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geodetic and seismic overview of the Kaikoura earthquake</dc:title>
  <dc:creator>Charles Williams</dc:creator>
  <cp:lastModifiedBy>Charles Williams</cp:lastModifiedBy>
  <cp:revision>50</cp:revision>
  <dcterms:created xsi:type="dcterms:W3CDTF">2017-06-26T17:17:22Z</dcterms:created>
  <dcterms:modified xsi:type="dcterms:W3CDTF">2017-06-29T20:54:07Z</dcterms:modified>
</cp:coreProperties>
</file>